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0" r:id="rId2"/>
    <p:sldMasterId id="2147483762" r:id="rId3"/>
  </p:sldMasterIdLst>
  <p:notesMasterIdLst>
    <p:notesMasterId r:id="rId28"/>
  </p:notesMasterIdLst>
  <p:sldIdLst>
    <p:sldId id="450" r:id="rId4"/>
    <p:sldId id="438" r:id="rId5"/>
    <p:sldId id="264" r:id="rId6"/>
    <p:sldId id="378" r:id="rId7"/>
    <p:sldId id="350" r:id="rId8"/>
    <p:sldId id="351" r:id="rId9"/>
    <p:sldId id="399" r:id="rId10"/>
    <p:sldId id="451" r:id="rId11"/>
    <p:sldId id="452" r:id="rId12"/>
    <p:sldId id="453" r:id="rId13"/>
    <p:sldId id="401" r:id="rId14"/>
    <p:sldId id="454" r:id="rId15"/>
    <p:sldId id="40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37" r:id="rId24"/>
    <p:sldId id="428" r:id="rId25"/>
    <p:sldId id="463" r:id="rId26"/>
    <p:sldId id="464" r:id="rId27"/>
  </p:sldIdLst>
  <p:sldSz cx="12192000" cy="6858000"/>
  <p:notesSz cx="6858000" cy="9144000"/>
  <p:embeddedFontLst>
    <p:embeddedFont>
      <p:font typeface="Microsoft Sans Serif" panose="020B0604020202020204" pitchFamily="34" charset="0"/>
      <p:regular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Roboto Black" panose="02000000000000000000" pitchFamily="2" charset="0"/>
      <p:regular r:id="rId34"/>
      <p:bold r:id="rId35"/>
      <p:italic r:id="rId36"/>
      <p:boldItalic r:id="rId37"/>
    </p:embeddedFont>
    <p:embeddedFont>
      <p:font typeface="Roboto Medium" panose="02000000000000000000" pitchFamily="2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710" userDrawn="1">
          <p15:clr>
            <a:srgbClr val="A4A3A4"/>
          </p15:clr>
        </p15:guide>
        <p15:guide id="3" pos="7242" userDrawn="1">
          <p15:clr>
            <a:srgbClr val="A4A3A4"/>
          </p15:clr>
        </p15:guide>
        <p15:guide id="4" pos="6607" userDrawn="1">
          <p15:clr>
            <a:srgbClr val="A4A3A4"/>
          </p15:clr>
        </p15:guide>
        <p15:guide id="5" pos="483" userDrawn="1">
          <p15:clr>
            <a:srgbClr val="A4A3A4"/>
          </p15:clr>
        </p15:guide>
        <p15:guide id="7" orient="horz" pos="3067" userDrawn="1">
          <p15:clr>
            <a:srgbClr val="A4A3A4"/>
          </p15:clr>
        </p15:guide>
        <p15:guide id="8" pos="2615" userDrawn="1">
          <p15:clr>
            <a:srgbClr val="A4A3A4"/>
          </p15:clr>
        </p15:guide>
        <p15:guide id="10" pos="5451" userDrawn="1">
          <p15:clr>
            <a:srgbClr val="A4A3A4"/>
          </p15:clr>
        </p15:guide>
        <p15:guide id="11" orient="horz" pos="2863" userDrawn="1">
          <p15:clr>
            <a:srgbClr val="A4A3A4"/>
          </p15:clr>
        </p15:guide>
        <p15:guide id="12" orient="horz" pos="1842" userDrawn="1">
          <p15:clr>
            <a:srgbClr val="A4A3A4"/>
          </p15:clr>
        </p15:guide>
        <p15:guide id="13" orient="horz" pos="4224" userDrawn="1">
          <p15:clr>
            <a:srgbClr val="A4A3A4"/>
          </p15:clr>
        </p15:guide>
        <p15:guide id="14" orient="horz" pos="1117" userDrawn="1">
          <p15:clr>
            <a:srgbClr val="A4A3A4"/>
          </p15:clr>
        </p15:guide>
        <p15:guide id="15" orient="horz" pos="233" userDrawn="1">
          <p15:clr>
            <a:srgbClr val="A4A3A4"/>
          </p15:clr>
        </p15:guide>
        <p15:guide id="16" orient="horz" pos="32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3B1D"/>
    <a:srgbClr val="273C5F"/>
    <a:srgbClr val="BB3B1D"/>
    <a:srgbClr val="A5A6A6"/>
    <a:srgbClr val="DA251B"/>
    <a:srgbClr val="003A63"/>
    <a:srgbClr val="00FF00"/>
    <a:srgbClr val="0B83C1"/>
    <a:srgbClr val="4175B1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4265" autoAdjust="0"/>
  </p:normalViewPr>
  <p:slideViewPr>
    <p:cSldViewPr snapToGrid="0" snapToObjects="1">
      <p:cViewPr varScale="1">
        <p:scale>
          <a:sx n="85" d="100"/>
          <a:sy n="85" d="100"/>
        </p:scale>
        <p:origin x="498" y="108"/>
      </p:cViewPr>
      <p:guideLst>
        <p:guide orient="horz" pos="576"/>
        <p:guide pos="710"/>
        <p:guide pos="7242"/>
        <p:guide pos="6607"/>
        <p:guide pos="483"/>
        <p:guide orient="horz" pos="3067"/>
        <p:guide pos="2615"/>
        <p:guide pos="5451"/>
        <p:guide orient="horz" pos="2863"/>
        <p:guide orient="horz" pos="1842"/>
        <p:guide orient="horz" pos="4224"/>
        <p:guide orient="horz" pos="1117"/>
        <p:guide orient="horz" pos="233"/>
        <p:guide orient="horz" pos="32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"/>
          <c:w val="0.58595320836609333"/>
          <c:h val="0.753431053334129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solidFill>
                <a:srgbClr val="BA3B1D"/>
              </a:solidFill>
              <a:ln w="19050">
                <a:noFill/>
              </a:ln>
              <a:effectLst>
                <a:outerShdw blurRad="571500" dist="190500" dir="2400000" algn="ctr" rotWithShape="0">
                  <a:srgbClr val="BB3B1F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strRef>
              <c:f>Лист1!$A$2:$A$3</c:f>
              <c:strCache>
                <c:ptCount val="1"/>
                <c:pt idx="0">
                  <c:v>Мужчны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6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"/>
          <c:w val="0.58595320836609266"/>
          <c:h val="0.753431053334129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74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"/>
          <c:w val="0.58595320836609266"/>
          <c:h val="0.753431053334129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43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"/>
          <c:w val="0.58595320836609266"/>
          <c:h val="0.753431053334129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"/>
          <c:w val="0.58595320836609266"/>
          <c:h val="0.753431053334129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050711123198009E-2"/>
          <c:y val="0.20340993822197476"/>
          <c:w val="0.94481777290255919"/>
          <c:h val="0.49113040755160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5A6A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20-E84C-907B-BA1804E610BB}"/>
              </c:ext>
            </c:extLst>
          </c:dPt>
          <c:dPt>
            <c:idx val="1"/>
            <c:invertIfNegative val="0"/>
            <c:bubble3D val="0"/>
            <c:spPr>
              <a:solidFill>
                <a:srgbClr val="003A6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20-E84C-907B-BA1804E610BB}"/>
              </c:ext>
            </c:extLst>
          </c:dPt>
          <c:dPt>
            <c:idx val="2"/>
            <c:invertIfNegative val="0"/>
            <c:bubble3D val="0"/>
            <c:spPr>
              <a:solidFill>
                <a:srgbClr val="BB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20-E84C-907B-BA1804E610BB}"/>
              </c:ext>
            </c:extLst>
          </c:dPt>
          <c:dPt>
            <c:idx val="3"/>
            <c:invertIfNegative val="0"/>
            <c:bubble3D val="0"/>
            <c:spPr>
              <a:solidFill>
                <a:srgbClr val="003A6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DB0-45B0-BA87-2DC9B72DE3FB}"/>
              </c:ext>
            </c:extLst>
          </c:dPt>
          <c:dPt>
            <c:idx val="4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20-E84C-907B-BA1804E610BB}"/>
              </c:ext>
            </c:extLst>
          </c:dPt>
          <c:dPt>
            <c:idx val="6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DB0-45B0-BA87-2DC9B72DE3FB}"/>
              </c:ext>
            </c:extLst>
          </c:dPt>
          <c:dPt>
            <c:idx val="7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C20-E84C-907B-BA1804E610BB}"/>
              </c:ext>
            </c:extLst>
          </c:dPt>
          <c:dPt>
            <c:idx val="8"/>
            <c:invertIfNegative val="0"/>
            <c:bubble3D val="0"/>
            <c:spPr>
              <a:solidFill>
                <a:srgbClr val="003A6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DB0-45B0-BA87-2DC9B72DE3FB}"/>
              </c:ext>
            </c:extLst>
          </c:dPt>
          <c:dPt>
            <c:idx val="9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C20-E84C-907B-BA1804E610BB}"/>
              </c:ext>
            </c:extLst>
          </c:dPt>
          <c:dPt>
            <c:idx val="11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C20-E84C-907B-BA1804E610BB}"/>
              </c:ext>
            </c:extLst>
          </c:dPt>
          <c:dPt>
            <c:idx val="12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DB0-45B0-BA87-2DC9B72DE3FB}"/>
              </c:ext>
            </c:extLst>
          </c:dPt>
          <c:dPt>
            <c:idx val="13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C20-E84C-907B-BA1804E610BB}"/>
              </c:ext>
            </c:extLst>
          </c:dPt>
          <c:dPt>
            <c:idx val="14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C20-E84C-907B-BA1804E610BB}"/>
              </c:ext>
            </c:extLst>
          </c:dPt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003A63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C20-E84C-907B-BA1804E610BB}"/>
                </c:ext>
              </c:extLst>
            </c:dLbl>
            <c:dLbl>
              <c:idx val="2"/>
              <c:layout>
                <c:manualLayout>
                  <c:x val="-1.4692675524424564E-3"/>
                  <c:y val="-2.1804210891014884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BB3B1D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20-E84C-907B-BA1804E610BB}"/>
                </c:ext>
              </c:extLst>
            </c:dLbl>
            <c:dLbl>
              <c:idx val="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003A63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DB0-45B0-BA87-2DC9B72DE3FB}"/>
                </c:ext>
              </c:extLst>
            </c:dLbl>
            <c:dLbl>
              <c:idx val="8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003A63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BDB0-45B0-BA87-2DC9B72DE3F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FF97FF75-9D03-4E39-B659-FD148BDAFCF3}" type="VALUE">
                      <a:rPr lang="en-US">
                        <a:solidFill>
                          <a:srgbClr val="A5A6A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FC20-E84C-907B-BA1804E610B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rgbClr val="A5A6A6"/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Радио Рекорд</c:v>
                </c:pt>
                <c:pt idx="1">
                  <c:v>Европа Плюс</c:v>
                </c:pt>
                <c:pt idx="2">
                  <c:v>Новое Радио</c:v>
                </c:pt>
                <c:pt idx="3">
                  <c:v>Радио 7 на семи холмах</c:v>
                </c:pt>
                <c:pt idx="4">
                  <c:v>Радио Монте-Карло</c:v>
                </c:pt>
                <c:pt idx="5">
                  <c:v>Наше Радио</c:v>
                </c:pt>
                <c:pt idx="6">
                  <c:v>Maximum</c:v>
                </c:pt>
                <c:pt idx="7">
                  <c:v>Русское Радио</c:v>
                </c:pt>
                <c:pt idx="8">
                  <c:v>Ретро FM</c:v>
                </c:pt>
                <c:pt idx="9">
                  <c:v>Comedy Radio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272</c:v>
                </c:pt>
                <c:pt idx="1">
                  <c:v>227</c:v>
                </c:pt>
                <c:pt idx="2">
                  <c:v>220</c:v>
                </c:pt>
                <c:pt idx="3">
                  <c:v>203</c:v>
                </c:pt>
                <c:pt idx="4">
                  <c:v>202</c:v>
                </c:pt>
                <c:pt idx="5">
                  <c:v>184</c:v>
                </c:pt>
                <c:pt idx="6">
                  <c:v>183</c:v>
                </c:pt>
                <c:pt idx="7">
                  <c:v>180</c:v>
                </c:pt>
                <c:pt idx="8">
                  <c:v>151</c:v>
                </c:pt>
                <c:pt idx="9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C20-E84C-907B-BA1804E610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744944976"/>
        <c:axId val="744934096"/>
      </c:barChart>
      <c:catAx>
        <c:axId val="74494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pPr>
            <a:endParaRPr lang="ru-RU"/>
          </a:p>
        </c:txPr>
        <c:crossAx val="744934096"/>
        <c:crosses val="autoZero"/>
        <c:auto val="1"/>
        <c:lblAlgn val="ctr"/>
        <c:lblOffset val="100"/>
        <c:noMultiLvlLbl val="0"/>
      </c:catAx>
      <c:valAx>
        <c:axId val="7449340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4494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32826566177171E-2"/>
          <c:y val="0.14310088374969232"/>
          <c:w val="0.92112903962765647"/>
          <c:h val="0.536044544706807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5A6A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08-4B43-BFA6-15D55EDD3BD7}"/>
              </c:ext>
            </c:extLst>
          </c:dPt>
          <c:dPt>
            <c:idx val="1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08-4B43-BFA6-15D55EDD3BD7}"/>
              </c:ext>
            </c:extLst>
          </c:dPt>
          <c:dPt>
            <c:idx val="2"/>
            <c:invertIfNegative val="0"/>
            <c:bubble3D val="0"/>
            <c:spPr>
              <a:solidFill>
                <a:srgbClr val="BB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08-4B43-BFA6-15D55EDD3BD7}"/>
              </c:ext>
            </c:extLst>
          </c:dPt>
          <c:dPt>
            <c:idx val="3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08-4B43-BFA6-15D55EDD3BD7}"/>
              </c:ext>
            </c:extLst>
          </c:dPt>
          <c:dPt>
            <c:idx val="4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408-4B43-BFA6-15D55EDD3BD7}"/>
              </c:ext>
            </c:extLst>
          </c:dPt>
          <c:dPt>
            <c:idx val="5"/>
            <c:invertIfNegative val="0"/>
            <c:bubble3D val="0"/>
            <c:spPr>
              <a:solidFill>
                <a:srgbClr val="003A6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42D-434A-BFF0-A872232F14D2}"/>
              </c:ext>
            </c:extLst>
          </c:dPt>
          <c:dPt>
            <c:idx val="6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42D-434A-BFF0-A872232F14D2}"/>
              </c:ext>
            </c:extLst>
          </c:dPt>
          <c:dPt>
            <c:idx val="7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408-4B43-BFA6-15D55EDD3BD7}"/>
              </c:ext>
            </c:extLst>
          </c:dPt>
          <c:dPt>
            <c:idx val="8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408-4B43-BFA6-15D55EDD3BD7}"/>
              </c:ext>
            </c:extLst>
          </c:dPt>
          <c:dPt>
            <c:idx val="9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408-4B43-BFA6-15D55EDD3BD7}"/>
              </c:ext>
            </c:extLst>
          </c:dPt>
          <c:dPt>
            <c:idx val="10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408-4B43-BFA6-15D55EDD3BD7}"/>
              </c:ext>
            </c:extLst>
          </c:dPt>
          <c:dPt>
            <c:idx val="11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408-4B43-BFA6-15D55EDD3BD7}"/>
              </c:ext>
            </c:extLst>
          </c:dPt>
          <c:dPt>
            <c:idx val="13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408-4B43-BFA6-15D55EDD3BD7}"/>
              </c:ext>
            </c:extLst>
          </c:dPt>
          <c:dPt>
            <c:idx val="14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408-4B43-BFA6-15D55EDD3BD7}"/>
              </c:ext>
            </c:extLst>
          </c:dPt>
          <c:dLbls>
            <c:dLbl>
              <c:idx val="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BB3B1D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408-4B43-BFA6-15D55EDD3BD7}"/>
                </c:ext>
              </c:extLst>
            </c:dLbl>
            <c:dLbl>
              <c:idx val="4"/>
              <c:numFmt formatCode="#,##0" sourceLinked="0"/>
              <c:spPr>
                <a:noFill/>
                <a:ln>
                  <a:solidFill>
                    <a:srgbClr val="A5A6A6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A5A6A6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408-4B43-BFA6-15D55EDD3BD7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003A63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D42D-434A-BFF0-A872232F14D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rgbClr val="A5A6A6"/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Love Radio</c:v>
                </c:pt>
                <c:pt idx="1">
                  <c:v>Детское Радио</c:v>
                </c:pt>
                <c:pt idx="2">
                  <c:v>Новое Радио</c:v>
                </c:pt>
                <c:pt idx="3">
                  <c:v>Радио Рекорд</c:v>
                </c:pt>
                <c:pt idx="4">
                  <c:v>DFM</c:v>
                </c:pt>
                <c:pt idx="5">
                  <c:v>Европа Плюс</c:v>
                </c:pt>
                <c:pt idx="6">
                  <c:v>Радио ENERGY</c:v>
                </c:pt>
                <c:pt idx="7">
                  <c:v>Русское Радио</c:v>
                </c:pt>
                <c:pt idx="8">
                  <c:v>Хит FM</c:v>
                </c:pt>
                <c:pt idx="9">
                  <c:v>Comedy Radio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152.27000000000001</c:v>
                </c:pt>
                <c:pt idx="1">
                  <c:v>146.53</c:v>
                </c:pt>
                <c:pt idx="2">
                  <c:v>141.68</c:v>
                </c:pt>
                <c:pt idx="3">
                  <c:v>129.99</c:v>
                </c:pt>
                <c:pt idx="4">
                  <c:v>128.05000000000001</c:v>
                </c:pt>
                <c:pt idx="5">
                  <c:v>127.65</c:v>
                </c:pt>
                <c:pt idx="6">
                  <c:v>124.41</c:v>
                </c:pt>
                <c:pt idx="7">
                  <c:v>118.46</c:v>
                </c:pt>
                <c:pt idx="8">
                  <c:v>112.01</c:v>
                </c:pt>
                <c:pt idx="9">
                  <c:v>111.78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408-4B43-BFA6-15D55EDD3B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744948240"/>
        <c:axId val="744949328"/>
      </c:barChart>
      <c:catAx>
        <c:axId val="74494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pPr>
            <a:endParaRPr lang="ru-RU"/>
          </a:p>
        </c:txPr>
        <c:crossAx val="744949328"/>
        <c:crosses val="autoZero"/>
        <c:auto val="1"/>
        <c:lblAlgn val="ctr"/>
        <c:lblOffset val="100"/>
        <c:noMultiLvlLbl val="0"/>
      </c:catAx>
      <c:valAx>
        <c:axId val="7449493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4494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32826566177171E-2"/>
          <c:y val="0.14310088374969232"/>
          <c:w val="0.92112903962765647"/>
          <c:h val="0.536044544706807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5A6A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08-4B43-BFA6-15D55EDD3BD7}"/>
              </c:ext>
            </c:extLst>
          </c:dPt>
          <c:dPt>
            <c:idx val="1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08-4B43-BFA6-15D55EDD3BD7}"/>
              </c:ext>
            </c:extLst>
          </c:dPt>
          <c:dPt>
            <c:idx val="2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08-4B43-BFA6-15D55EDD3BD7}"/>
              </c:ext>
            </c:extLst>
          </c:dPt>
          <c:dPt>
            <c:idx val="3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08-4B43-BFA6-15D55EDD3BD7}"/>
              </c:ext>
            </c:extLst>
          </c:dPt>
          <c:dPt>
            <c:idx val="4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408-4B43-BFA6-15D55EDD3BD7}"/>
              </c:ext>
            </c:extLst>
          </c:dPt>
          <c:dPt>
            <c:idx val="5"/>
            <c:invertIfNegative val="0"/>
            <c:bubble3D val="0"/>
            <c:spPr>
              <a:solidFill>
                <a:srgbClr val="BB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C94-4D60-A320-A999BFC32997}"/>
              </c:ext>
            </c:extLst>
          </c:dPt>
          <c:dPt>
            <c:idx val="6"/>
            <c:invertIfNegative val="0"/>
            <c:bubble3D val="0"/>
            <c:spPr>
              <a:solidFill>
                <a:srgbClr val="003A6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C94-4D60-A320-A999BFC32997}"/>
              </c:ext>
            </c:extLst>
          </c:dPt>
          <c:dPt>
            <c:idx val="7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408-4B43-BFA6-15D55EDD3BD7}"/>
              </c:ext>
            </c:extLst>
          </c:dPt>
          <c:dPt>
            <c:idx val="8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408-4B43-BFA6-15D55EDD3BD7}"/>
              </c:ext>
            </c:extLst>
          </c:dPt>
          <c:dPt>
            <c:idx val="9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408-4B43-BFA6-15D55EDD3BD7}"/>
              </c:ext>
            </c:extLst>
          </c:dPt>
          <c:dPt>
            <c:idx val="10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408-4B43-BFA6-15D55EDD3BD7}"/>
              </c:ext>
            </c:extLst>
          </c:dPt>
          <c:dPt>
            <c:idx val="11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408-4B43-BFA6-15D55EDD3BD7}"/>
              </c:ext>
            </c:extLst>
          </c:dPt>
          <c:dPt>
            <c:idx val="13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408-4B43-BFA6-15D55EDD3BD7}"/>
              </c:ext>
            </c:extLst>
          </c:dPt>
          <c:dPt>
            <c:idx val="14"/>
            <c:invertIfNegative val="0"/>
            <c:bubble3D val="0"/>
            <c:spPr>
              <a:solidFill>
                <a:srgbClr val="A5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408-4B43-BFA6-15D55EDD3BD7}"/>
              </c:ext>
            </c:extLst>
          </c:dPt>
          <c:dLbls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BB3B1D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1C94-4D60-A320-A999BFC32997}"/>
                </c:ext>
              </c:extLst>
            </c:dLbl>
            <c:dLbl>
              <c:idx val="6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003A63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1C94-4D60-A320-A999BFC3299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rgbClr val="A5A6A6"/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Радио Рекорд</c:v>
                </c:pt>
                <c:pt idx="1">
                  <c:v>Радио ENERGY</c:v>
                </c:pt>
                <c:pt idx="2">
                  <c:v>DFM</c:v>
                </c:pt>
                <c:pt idx="3">
                  <c:v>Love Radio</c:v>
                </c:pt>
                <c:pt idx="4">
                  <c:v>STUDIO 21</c:v>
                </c:pt>
                <c:pt idx="5">
                  <c:v>Новое Радио</c:v>
                </c:pt>
                <c:pt idx="6">
                  <c:v>Европа Плюс</c:v>
                </c:pt>
                <c:pt idx="7">
                  <c:v>Maximum</c:v>
                </c:pt>
                <c:pt idx="8">
                  <c:v>Детское Радио</c:v>
                </c:pt>
                <c:pt idx="9">
                  <c:v>Радио Мир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187.26</c:v>
                </c:pt>
                <c:pt idx="1">
                  <c:v>160.80000000000001</c:v>
                </c:pt>
                <c:pt idx="2">
                  <c:v>156.66</c:v>
                </c:pt>
                <c:pt idx="3">
                  <c:v>151.35</c:v>
                </c:pt>
                <c:pt idx="4">
                  <c:v>149.9</c:v>
                </c:pt>
                <c:pt idx="5">
                  <c:v>147.6</c:v>
                </c:pt>
                <c:pt idx="6">
                  <c:v>145.81</c:v>
                </c:pt>
                <c:pt idx="7">
                  <c:v>144.22</c:v>
                </c:pt>
                <c:pt idx="8">
                  <c:v>143.22999999999999</c:v>
                </c:pt>
                <c:pt idx="9">
                  <c:v>142.22999999999999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408-4B43-BFA6-15D55EDD3B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744952048"/>
        <c:axId val="744957488"/>
      </c:barChart>
      <c:catAx>
        <c:axId val="74495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pPr>
            <a:endParaRPr lang="ru-RU"/>
          </a:p>
        </c:txPr>
        <c:crossAx val="744957488"/>
        <c:crosses val="autoZero"/>
        <c:auto val="1"/>
        <c:lblAlgn val="ctr"/>
        <c:lblOffset val="100"/>
        <c:noMultiLvlLbl val="0"/>
      </c:catAx>
      <c:valAx>
        <c:axId val="7449574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4495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050734525899556E-2"/>
          <c:y val="0.20340993822197476"/>
          <c:w val="0.94481777290255919"/>
          <c:h val="0.491130407551605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20-E84C-907B-BA1804E610B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20-E84C-907B-BA1804E610BB}"/>
              </c:ext>
            </c:extLst>
          </c:dPt>
          <c:dPt>
            <c:idx val="2"/>
            <c:invertIfNegative val="0"/>
            <c:bubble3D val="0"/>
            <c:spPr>
              <a:solidFill>
                <a:srgbClr val="BA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D9-4EDD-970E-0890A8CD1AB8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ED9-4EDD-970E-0890A8CD1AB8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20-E84C-907B-BA1804E610BB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ED9-4EDD-970E-0890A8CD1AB8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C20-E84C-907B-BA1804E610BB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ED9-4EDD-970E-0890A8CD1AB8}"/>
              </c:ext>
            </c:extLst>
          </c:dPt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6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20B77627-BF44-4069-9908-B2E25390A9E6}" type="VALUE">
                      <a:rPr lang="en-US" sz="16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C20-E84C-907B-BA1804E610BB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6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38CE98B0-413D-477F-BA33-C53DA0C04850}" type="VALUE">
                      <a:rPr lang="en-US" sz="1800" b="1" i="0" u="none" strike="noStrike" kern="1200" baseline="0">
                        <a:solidFill>
                          <a:srgbClr val="BA3B1D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ED9-4EDD-970E-0890A8CD1AB8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600" b="1" i="0" u="none" strike="noStrike" kern="1200" baseline="0" dirty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15BB9540-F064-47B0-9DD4-90648606C7B1}" type="VALUE">
                      <a:rPr lang="en-US" sz="1600" b="1" i="0" u="none" strike="noStrike" kern="1200" baseline="0" dirty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 dirty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ED9-4EDD-970E-0890A8CD1AB8}"/>
                </c:ext>
              </c:extLst>
            </c:dLbl>
            <c:dLbl>
              <c:idx val="4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C20-E84C-907B-BA1804E610BB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ru-RU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7ED9-4EDD-970E-0890A8CD1AB8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6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2B850E1B-894B-4BAF-B43E-0D6C69E420B3}" type="VALUE">
                      <a:rPr lang="en-US" sz="16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ED9-4EDD-970E-0890A8CD1AB8}"/>
                </c:ext>
              </c:extLst>
            </c:dLbl>
            <c:dLbl>
              <c:idx val="7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FC20-E84C-907B-BA1804E610BB}"/>
                </c:ext>
              </c:extLst>
            </c:dLbl>
            <c:dLbl>
              <c:idx val="8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7ED9-4EDD-970E-0890A8CD1AB8}"/>
                </c:ext>
              </c:extLst>
            </c:dLbl>
            <c:dLbl>
              <c:idx val="9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7ED9-4EDD-970E-0890A8CD1AB8}"/>
                </c:ext>
              </c:extLst>
            </c:dLbl>
            <c:dLbl>
              <c:idx val="1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7ED9-4EDD-970E-0890A8CD1AB8}"/>
                </c:ext>
              </c:extLst>
            </c:dLbl>
            <c:dLbl>
              <c:idx val="1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7ED9-4EDD-970E-0890A8CD1AB8}"/>
                </c:ext>
              </c:extLst>
            </c:dLbl>
            <c:dLbl>
              <c:idx val="1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7ED9-4EDD-970E-0890A8CD1AB8}"/>
                </c:ext>
              </c:extLst>
            </c:dLbl>
            <c:dLbl>
              <c:idx val="14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7ED9-4EDD-970E-0890A8CD1AB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Радио СИ</c:v>
                </c:pt>
                <c:pt idx="1">
                  <c:v>Радио Рекорд</c:v>
                </c:pt>
                <c:pt idx="2">
                  <c:v>Новое Радио</c:v>
                </c:pt>
                <c:pt idx="3">
                  <c:v>STUDIO 21</c:v>
                </c:pt>
                <c:pt idx="4">
                  <c:v>Радио Дача</c:v>
                </c:pt>
                <c:pt idx="5">
                  <c:v>Юмор FM</c:v>
                </c:pt>
                <c:pt idx="6">
                  <c:v>Радио Звезда</c:v>
                </c:pt>
                <c:pt idx="7">
                  <c:v>Ретро FM</c:v>
                </c:pt>
                <c:pt idx="8">
                  <c:v>Радио Монте-Карло</c:v>
                </c:pt>
                <c:pt idx="9">
                  <c:v>Европа Плюс</c:v>
                </c:pt>
              </c:strCache>
            </c:strRef>
          </c:cat>
          <c:val>
            <c:numRef>
              <c:f>Лист1!$B$2:$B$11</c:f>
              <c:numCache>
                <c:formatCode>0</c:formatCode>
                <c:ptCount val="10"/>
                <c:pt idx="0">
                  <c:v>353</c:v>
                </c:pt>
                <c:pt idx="1">
                  <c:v>233.7</c:v>
                </c:pt>
                <c:pt idx="2">
                  <c:v>218.5</c:v>
                </c:pt>
                <c:pt idx="3">
                  <c:v>211.7</c:v>
                </c:pt>
                <c:pt idx="4">
                  <c:v>185.7</c:v>
                </c:pt>
                <c:pt idx="5">
                  <c:v>182.3</c:v>
                </c:pt>
                <c:pt idx="6">
                  <c:v>179.6</c:v>
                </c:pt>
                <c:pt idx="7">
                  <c:v>177.9</c:v>
                </c:pt>
                <c:pt idx="8">
                  <c:v>176.8</c:v>
                </c:pt>
                <c:pt idx="9">
                  <c:v>168.6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C20-E84C-907B-BA1804E61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392540160"/>
        <c:axId val="392539616"/>
      </c:barChart>
      <c:catAx>
        <c:axId val="39254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pPr>
            <a:endParaRPr lang="ru-RU"/>
          </a:p>
        </c:txPr>
        <c:crossAx val="392539616"/>
        <c:crosses val="autoZero"/>
        <c:auto val="1"/>
        <c:lblAlgn val="ctr"/>
        <c:lblOffset val="100"/>
        <c:noMultiLvlLbl val="0"/>
      </c:catAx>
      <c:valAx>
        <c:axId val="39253961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39254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EC7D3-CE5C-EE4D-B9C6-C875F9DE6A53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3DE27-B115-F044-8807-CBA2C6BBEC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E882D-0974-4D69-B6D8-41553AF20A37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075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4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0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9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38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45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40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53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84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78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962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76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05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51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09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48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04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0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52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53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43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033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658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8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68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7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2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1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8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1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5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2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09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589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24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90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50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616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47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96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519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118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52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03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90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22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398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988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286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495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2641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648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260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2304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3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/>
          <p:nvPr userDrawn="1"/>
        </p:nvSpPr>
        <p:spPr>
          <a:xfrm>
            <a:off x="0" y="-1"/>
            <a:ext cx="12192000" cy="685354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58000">
                <a:schemeClr val="accent2">
                  <a:lumMod val="0"/>
                  <a:lumOff val="10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08AA7-F2DD-DE4A-96AE-D706B6C457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4C01A-AC20-4A41-9BD0-C4E8CD07C9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6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7"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782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emf"/><Relationship Id="rId7" Type="http://schemas.openxmlformats.org/officeDocument/2006/relationships/image" Target="../media/image7.jpe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2.jpg"/><Relationship Id="rId7" Type="http://schemas.openxmlformats.org/officeDocument/2006/relationships/chart" Target="../charts/chart5.xm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11" Type="http://schemas.openxmlformats.org/officeDocument/2006/relationships/image" Target="../media/image21.emf"/><Relationship Id="rId5" Type="http://schemas.openxmlformats.org/officeDocument/2006/relationships/chart" Target="../charts/chart3.xml"/><Relationship Id="rId10" Type="http://schemas.openxmlformats.org/officeDocument/2006/relationships/image" Target="../media/image20.emf"/><Relationship Id="rId4" Type="http://schemas.openxmlformats.org/officeDocument/2006/relationships/chart" Target="../charts/chart2.xml"/><Relationship Id="rId9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image" Target="../media/image4.png"/><Relationship Id="rId4" Type="http://schemas.openxmlformats.org/officeDocument/2006/relationships/image" Target="../media/image3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4.emf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4.emf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9.xml"/><Relationship Id="rId5" Type="http://schemas.openxmlformats.org/officeDocument/2006/relationships/image" Target="../media/image4.png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kp.emg.fm/about/life.php?ID=7560" TargetMode="Externa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11" Type="http://schemas.openxmlformats.org/officeDocument/2006/relationships/image" Target="../media/image48.jpg"/><Relationship Id="rId5" Type="http://schemas.openxmlformats.org/officeDocument/2006/relationships/image" Target="../media/image4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JP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82486F-8EFF-EE4D-A7D4-CE78020A8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7D581B-61F5-324C-8AF5-8EA10BC93A69}"/>
              </a:ext>
            </a:extLst>
          </p:cNvPr>
          <p:cNvSpPr txBox="1"/>
          <p:nvPr/>
        </p:nvSpPr>
        <p:spPr>
          <a:xfrm>
            <a:off x="3518227" y="6589411"/>
            <a:ext cx="51555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en-US" sz="7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700" dirty="0" err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Mediascope</a:t>
            </a:r>
            <a:r>
              <a:rPr lang="en-US" sz="7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Radio Index – </a:t>
            </a:r>
            <a:r>
              <a:rPr lang="ru-RU" sz="7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РОССИЯ 100К+, ИЮЛЬ – ДЕКАБРЬ 2023, </a:t>
            </a:r>
            <a:r>
              <a:rPr lang="en-US" sz="7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Daily Reach, Weekly Reach, AQH Share. </a:t>
            </a:r>
            <a:r>
              <a:rPr lang="ru-RU" sz="7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Возраст 12+.</a:t>
            </a:r>
          </a:p>
        </p:txBody>
      </p:sp>
    </p:spTree>
    <p:extLst>
      <p:ext uri="{BB962C8B-B14F-4D97-AF65-F5344CB8AC3E}">
        <p14:creationId xmlns:p14="http://schemas.microsoft.com/office/powerpoint/2010/main" val="383145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>
            <a:extLst>
              <a:ext uri="{FF2B5EF4-FFF2-40B4-BE49-F238E27FC236}">
                <a16:creationId xmlns:a16="http://schemas.microsoft.com/office/drawing/2014/main" id="{6EE25C23-3BB2-7943-8960-DF214255A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" y="0"/>
            <a:ext cx="12176125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  <a:endParaRPr lang="ru-RU" sz="2200" b="1" spc="50" dirty="0">
              <a:solidFill>
                <a:srgbClr val="BB3C1B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4438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СУПЕРХИТЫ. СУПЕРНОВИНКИ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5A75E836-6641-054B-AB39-D13BE1EE0184}"/>
              </a:ext>
            </a:extLst>
          </p:cNvPr>
          <p:cNvSpPr/>
          <p:nvPr/>
        </p:nvSpPr>
        <p:spPr>
          <a:xfrm>
            <a:off x="0" y="5699233"/>
            <a:ext cx="1219199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HAMMALI &amp; NAVAI </a:t>
            </a:r>
            <a:r>
              <a:rPr lang="ru-RU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/ </a:t>
            </a:r>
            <a:r>
              <a:rPr lang="en-GB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ARTIK &amp; ASTI </a:t>
            </a:r>
            <a:r>
              <a:rPr lang="ru-RU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/</a:t>
            </a:r>
            <a:r>
              <a:rPr lang="en-US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 MARUV /</a:t>
            </a:r>
            <a:r>
              <a:rPr lang="ru-RU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 РУКИ ВВЕРХ!</a:t>
            </a:r>
          </a:p>
          <a:p>
            <a:pPr algn="ctr"/>
            <a:r>
              <a:rPr lang="ru-RU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СЕРГЕЙ ЛАЗАРЕВ / ДИМА БИЛАН / ПОЛИНА ГАГАРИНА / </a:t>
            </a:r>
            <a:r>
              <a:rPr lang="en-GB" sz="1700" b="1" dirty="0">
                <a:solidFill>
                  <a:srgbClr val="7F7F7F"/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MOT</a:t>
            </a:r>
            <a:endParaRPr lang="ru-RU" sz="1700" b="1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  <a:cs typeface="Arial" charset="0"/>
            </a:endParaRP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2221FBA7-19F6-774D-A661-0478AD4F69E2}"/>
              </a:ext>
            </a:extLst>
          </p:cNvPr>
          <p:cNvSpPr txBox="1">
            <a:spLocks/>
          </p:cNvSpPr>
          <p:nvPr/>
        </p:nvSpPr>
        <p:spPr>
          <a:xfrm>
            <a:off x="3234756" y="1562868"/>
            <a:ext cx="2879912" cy="111401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1371417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09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417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126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34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543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251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99960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668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ВСЕМИ ЛЮБИМЫЕ ХИТЫ И АБСОЛЮТНЫЕ НОВИНКИ ОТ ТОПОВЫХ ИСПОЛНИТЕЛЕЙ МИРА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6ED549DA-0DCA-2B4E-A92C-C0CFED8A7578}"/>
              </a:ext>
            </a:extLst>
          </p:cNvPr>
          <p:cNvSpPr txBox="1">
            <a:spLocks/>
          </p:cNvSpPr>
          <p:nvPr/>
        </p:nvSpPr>
        <p:spPr>
          <a:xfrm>
            <a:off x="6974200" y="1494595"/>
            <a:ext cx="2995884" cy="111401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1371417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09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417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126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34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543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251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99960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668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МУЛЬТИФОРМАТНЫЙ</a:t>
            </a:r>
            <a:b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</a:b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ПРОДУКТ С ИСПОЛЬЗОВАНИЕМ</a:t>
            </a:r>
            <a:b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</a:b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ЭКСКЛЮЗИВНЫХ ТЕХНОЛОГИЙ</a:t>
            </a:r>
            <a:b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</a:b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ВИЗУАЛИЗАЦИИ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CD471E9-7537-0F4B-B85A-EE51A9193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866" y="1483350"/>
            <a:ext cx="658158" cy="82496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8A1E05F-4B26-E849-B3D5-3A58C383F5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8" cy="5100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EF7D02-12A3-1A4F-B7EF-C1FAB2B45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1722" y="1562868"/>
            <a:ext cx="635000" cy="6350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877981" y="2530157"/>
            <a:ext cx="10696761" cy="2758338"/>
            <a:chOff x="850774" y="2786098"/>
            <a:chExt cx="10696761" cy="2758338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C3F2CB98-F4B2-0241-AF46-8F2A877B9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grayscl/>
            </a:blip>
            <a:srcRect l="9685"/>
            <a:stretch/>
          </p:blipFill>
          <p:spPr>
            <a:xfrm>
              <a:off x="7770580" y="2799520"/>
              <a:ext cx="2138601" cy="1596278"/>
            </a:xfrm>
            <a:prstGeom prst="rect">
              <a:avLst/>
            </a:prstGeom>
          </p:spPr>
        </p:pic>
        <p:pic>
          <p:nvPicPr>
            <p:cNvPr id="16" name="Picture 6" descr="https://politeka.net/wp-content/uploads/2019/03/33333333333333-19.jpg">
              <a:extLst>
                <a:ext uri="{FF2B5EF4-FFF2-40B4-BE49-F238E27FC236}">
                  <a16:creationId xmlns:a16="http://schemas.microsoft.com/office/drawing/2014/main" id="{048CB40C-F1DD-FA47-998A-3B85D81AC6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/>
            <a:stretch/>
          </p:blipFill>
          <p:spPr bwMode="auto">
            <a:xfrm>
              <a:off x="3053346" y="2799519"/>
              <a:ext cx="2538824" cy="2044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ÐÐ¾ÑÐ¾Ð¶ÐµÐµ Ð¸Ð·Ð¾Ð±ÑÐ°Ð¶ÐµÐ½Ð¸Ðµ">
              <a:extLst>
                <a:ext uri="{FF2B5EF4-FFF2-40B4-BE49-F238E27FC236}">
                  <a16:creationId xmlns:a16="http://schemas.microsoft.com/office/drawing/2014/main" id="{7C9BBE74-C148-7E4B-9C7E-63EB76FC1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1584" y="4106344"/>
              <a:ext cx="2279899" cy="1438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8F393A65-0455-A24C-B38F-72084C13B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grayscl/>
            </a:blip>
            <a:srcRect l="13389" r="7454" b="20288"/>
            <a:stretch/>
          </p:blipFill>
          <p:spPr>
            <a:xfrm>
              <a:off x="3048770" y="4106344"/>
              <a:ext cx="2538825" cy="1438092"/>
            </a:xfrm>
            <a:prstGeom prst="rect">
              <a:avLst/>
            </a:prstGeom>
          </p:spPr>
        </p:pic>
        <p:pic>
          <p:nvPicPr>
            <p:cNvPr id="19" name="Picture 6" descr="https://s1.1zoom.ru/b5050/980/Polina_Gagarina_Black_and_white_Face_Glance_538805_2048x1536.jpg">
              <a:extLst>
                <a:ext uri="{FF2B5EF4-FFF2-40B4-BE49-F238E27FC236}">
                  <a16:creationId xmlns:a16="http://schemas.microsoft.com/office/drawing/2014/main" id="{56DDF314-02EE-A040-93B2-0D2C977CD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1483" y="4106344"/>
              <a:ext cx="1893624" cy="1438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11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774" y="2786098"/>
              <a:ext cx="2197996" cy="2758338"/>
            </a:xfrm>
            <a:prstGeom prst="rect">
              <a:avLst/>
            </a:prstGeom>
            <a:noFill/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1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5106" y="2799520"/>
              <a:ext cx="1822429" cy="2744916"/>
            </a:xfrm>
            <a:prstGeom prst="rect">
              <a:avLst/>
            </a:prstGeom>
            <a:noFill/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3"/>
          <a:srcRect b="61009"/>
          <a:stretch/>
        </p:blipFill>
        <p:spPr>
          <a:xfrm>
            <a:off x="5619377" y="2543578"/>
            <a:ext cx="2223848" cy="13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09588"/>
      </p:ext>
    </p:extLst>
  </p:cSld>
  <p:clrMapOvr>
    <a:masterClrMapping/>
  </p:clrMapOvr>
  <p:transition spd="med" advTm="8093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EE25C23-3BB2-7943-8960-DF214255A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" y="-10886"/>
            <a:ext cx="12176125" cy="68580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607835D7-D91A-FC45-9134-B4BC4753CA35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752149D-20AF-0443-8013-4F19478AF0CD}"/>
              </a:ext>
            </a:extLst>
          </p:cNvPr>
          <p:cNvSpPr txBox="1"/>
          <p:nvPr/>
        </p:nvSpPr>
        <p:spPr>
          <a:xfrm>
            <a:off x="1037439" y="280620"/>
            <a:ext cx="28825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  <a:b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</a:br>
            <a:r>
              <a:rPr lang="ru-RU" sz="2200" b="1" spc="50" dirty="0">
                <a:solidFill>
                  <a:srgbClr val="BB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О РАДИОСТАНЦИИ</a:t>
            </a:r>
          </a:p>
        </p:txBody>
      </p:sp>
      <p:sp>
        <p:nvSpPr>
          <p:cNvPr id="54" name="Parallelogram 53">
            <a:extLst>
              <a:ext uri="{FF2B5EF4-FFF2-40B4-BE49-F238E27FC236}">
                <a16:creationId xmlns:a16="http://schemas.microsoft.com/office/drawing/2014/main" id="{BEE24C5C-60DF-DA43-BA00-00992FAFF9FF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038D33-CCCA-D544-A71F-C76FB0B7247C}"/>
              </a:ext>
            </a:extLst>
          </p:cNvPr>
          <p:cNvSpPr txBox="1"/>
          <p:nvPr/>
        </p:nvSpPr>
        <p:spPr>
          <a:xfrm>
            <a:off x="1053147" y="1363098"/>
            <a:ext cx="49921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rgbClr val="004274"/>
                </a:solidFill>
                <a:latin typeface="Roboto" charset="0"/>
                <a:ea typeface="Roboto" charset="0"/>
                <a:cs typeface="Roboto" charset="0"/>
              </a:rPr>
              <a:t>Музыкальный формат — </a:t>
            </a:r>
            <a:r>
              <a:rPr lang="ru-RU" sz="1300" dirty="0" err="1">
                <a:solidFill>
                  <a:srgbClr val="004274"/>
                </a:solidFill>
                <a:latin typeface="Roboto" charset="0"/>
                <a:ea typeface="Roboto" charset="0"/>
                <a:cs typeface="Roboto" charset="0"/>
              </a:rPr>
              <a:t>микс</a:t>
            </a:r>
            <a:r>
              <a:rPr lang="ru-RU" sz="1300" dirty="0">
                <a:solidFill>
                  <a:srgbClr val="004274"/>
                </a:solidFill>
                <a:latin typeface="Roboto" charset="0"/>
                <a:ea typeface="Roboto" charset="0"/>
                <a:cs typeface="Roboto" charset="0"/>
              </a:rPr>
              <a:t> свежих суперновинок и любимых суперхитов от ярких и актуальных артистов.</a:t>
            </a:r>
          </a:p>
          <a:p>
            <a:r>
              <a:rPr lang="ru-RU" sz="1300" dirty="0">
                <a:solidFill>
                  <a:srgbClr val="004274"/>
                </a:solidFill>
                <a:latin typeface="Roboto" charset="0"/>
                <a:ea typeface="Roboto" charset="0"/>
                <a:cs typeface="Roboto" charset="0"/>
              </a:rPr>
              <a:t>В эфире звучит самая популярная музыка талантливых молодых исполнителей</a:t>
            </a:r>
            <a:endParaRPr lang="en-US" sz="1300" dirty="0">
              <a:solidFill>
                <a:srgbClr val="004274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C60EF8-A12F-F64F-8FC0-86FA3D457AD0}"/>
              </a:ext>
            </a:extLst>
          </p:cNvPr>
          <p:cNvSpPr txBox="1"/>
          <p:nvPr/>
        </p:nvSpPr>
        <p:spPr>
          <a:xfrm>
            <a:off x="1684099" y="3678215"/>
            <a:ext cx="115844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9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174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1BAD70-E394-F04E-A2B0-4B1802A6F9BA}"/>
              </a:ext>
            </a:extLst>
          </p:cNvPr>
          <p:cNvSpPr txBox="1"/>
          <p:nvPr/>
        </p:nvSpPr>
        <p:spPr>
          <a:xfrm>
            <a:off x="2493324" y="3655834"/>
            <a:ext cx="38330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ПУНКТА УСТАНОВКИ ПЕРЕДАТЧИКОВ</a:t>
            </a:r>
          </a:p>
          <a:p>
            <a:r>
              <a:rPr lang="ru-RU" sz="8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РОССИЯ/МОЛДАВИЯ/БЕЛОРУССИЯ/ТАЙЛАНД/ТАДЖИКИСТАН</a:t>
            </a:r>
            <a:r>
              <a:rPr lang="en-US" sz="8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/</a:t>
            </a:r>
          </a:p>
          <a:p>
            <a:r>
              <a:rPr lang="ru-RU" sz="8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ЛИТВА (единственная русскоязычная радиостанция)</a:t>
            </a:r>
            <a:endParaRPr lang="ru-RU" sz="80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Black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595044A-881E-4E40-AA67-E199B080A1B4}"/>
              </a:ext>
            </a:extLst>
          </p:cNvPr>
          <p:cNvSpPr txBox="1"/>
          <p:nvPr/>
        </p:nvSpPr>
        <p:spPr>
          <a:xfrm>
            <a:off x="1723594" y="4560418"/>
            <a:ext cx="223681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57,8 </a:t>
            </a:r>
            <a:r>
              <a:rPr lang="ru-RU" sz="12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ТЫС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731BAC-BB4C-0541-AE78-BA01D6465A4C}"/>
              </a:ext>
            </a:extLst>
          </p:cNvPr>
          <p:cNvSpPr txBox="1"/>
          <p:nvPr/>
        </p:nvSpPr>
        <p:spPr>
          <a:xfrm>
            <a:off x="1737029" y="4941575"/>
            <a:ext cx="1391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ЕЖЕДНЕВНО</a:t>
            </a:r>
            <a:endParaRPr lang="ru-RU" sz="1200" dirty="0">
              <a:solidFill>
                <a:srgbClr val="C00000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Black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A81BB7-90D1-D44C-B365-1BBFA4E16229}"/>
              </a:ext>
            </a:extLst>
          </p:cNvPr>
          <p:cNvSpPr txBox="1"/>
          <p:nvPr/>
        </p:nvSpPr>
        <p:spPr>
          <a:xfrm>
            <a:off x="3354159" y="4574486"/>
            <a:ext cx="15367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149,4 </a:t>
            </a:r>
            <a:r>
              <a:rPr lang="ru-RU" sz="12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ТЫС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E8B725F-DE89-0041-AA19-65F8EB3E9975}"/>
              </a:ext>
            </a:extLst>
          </p:cNvPr>
          <p:cNvSpPr txBox="1"/>
          <p:nvPr/>
        </p:nvSpPr>
        <p:spPr>
          <a:xfrm>
            <a:off x="3333977" y="4956459"/>
            <a:ext cx="1387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ЕЖЕНЕДЕЛЬНО</a:t>
            </a:r>
            <a:endParaRPr lang="ru-RU" sz="1200" dirty="0">
              <a:solidFill>
                <a:srgbClr val="C00000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Black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D0779F-944A-394D-8664-1B23465F1090}"/>
              </a:ext>
            </a:extLst>
          </p:cNvPr>
          <p:cNvSpPr txBox="1"/>
          <p:nvPr/>
        </p:nvSpPr>
        <p:spPr>
          <a:xfrm>
            <a:off x="1053148" y="3246829"/>
            <a:ext cx="153760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Сеть вещания</a:t>
            </a:r>
            <a:r>
              <a:rPr lang="en-US" sz="1500" b="1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ru-RU" sz="15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A421E5-F4DD-184A-8B66-2FF86A502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182" y="3742290"/>
            <a:ext cx="380248" cy="380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E5C529-0B0A-704C-8397-91B58E799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3332" y="4667553"/>
            <a:ext cx="483513" cy="456991"/>
          </a:xfrm>
          <a:prstGeom prst="rect">
            <a:avLst/>
          </a:prstGeom>
        </p:spPr>
      </p:pic>
      <p:sp>
        <p:nvSpPr>
          <p:cNvPr id="64" name="Parallelogram 63">
            <a:extLst>
              <a:ext uri="{FF2B5EF4-FFF2-40B4-BE49-F238E27FC236}">
                <a16:creationId xmlns:a16="http://schemas.microsoft.com/office/drawing/2014/main" id="{14EC6F9B-D78D-1041-9798-BB8BD3DFB5FA}"/>
              </a:ext>
            </a:extLst>
          </p:cNvPr>
          <p:cNvSpPr/>
          <p:nvPr/>
        </p:nvSpPr>
        <p:spPr>
          <a:xfrm>
            <a:off x="2903206" y="4646678"/>
            <a:ext cx="420680" cy="538643"/>
          </a:xfrm>
          <a:prstGeom prst="parallelogram">
            <a:avLst>
              <a:gd name="adj" fmla="val 93053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4E486E-287B-714B-A94F-7A82F1563410}"/>
              </a:ext>
            </a:extLst>
          </p:cNvPr>
          <p:cNvSpPr txBox="1"/>
          <p:nvPr/>
        </p:nvSpPr>
        <p:spPr>
          <a:xfrm>
            <a:off x="1037439" y="2505945"/>
            <a:ext cx="38042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90.8 </a:t>
            </a:r>
            <a:r>
              <a:rPr lang="en-US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 | </a:t>
            </a:r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ЕКАТЕРИНБУРГ </a:t>
            </a:r>
            <a:endParaRPr lang="ru-RU" sz="2200" b="1" spc="50" dirty="0">
              <a:solidFill>
                <a:srgbClr val="BB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9F252F1-5912-7F40-ACCD-E2D3DB5C4E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8" cy="5100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32FA38-EEA0-314A-91A4-DE94C1BDF0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286" y="-81825"/>
            <a:ext cx="6741403" cy="685800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5439F6B-0055-7443-92FB-2B842A6AC80F}"/>
              </a:ext>
            </a:extLst>
          </p:cNvPr>
          <p:cNvSpPr/>
          <p:nvPr/>
        </p:nvSpPr>
        <p:spPr>
          <a:xfrm>
            <a:off x="712767" y="6590450"/>
            <a:ext cx="6019806" cy="338490"/>
          </a:xfrm>
          <a:prstGeom prst="rect">
            <a:avLst/>
          </a:prstGeom>
        </p:spPr>
        <p:txBody>
          <a:bodyPr wrap="square" lIns="91376" tIns="45688" rIns="91376" bIns="45688">
            <a:spAutoFit/>
          </a:bodyPr>
          <a:lstStyle/>
          <a:p>
            <a:r>
              <a:rPr lang="en-US" sz="8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Mediascope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 Radio Index -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Екатеринбург,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2023,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Daily Reach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Weekly Reach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,12+.</a:t>
            </a:r>
          </a:p>
          <a:p>
            <a:endParaRPr lang="ru-RU" sz="800" dirty="0">
              <a:solidFill>
                <a:schemeClr val="bg1">
                  <a:lumMod val="65000"/>
                </a:schemeClr>
              </a:solidFill>
              <a:latin typeface="Roboto" panose="020B0604020202020204" charset="0"/>
              <a:ea typeface="Roboto" panose="020B060402020202020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8141"/>
      </p:ext>
    </p:extLst>
  </p:cSld>
  <p:clrMapOvr>
    <a:masterClrMapping/>
  </p:clrMapOvr>
  <p:transition spd="med" advTm="6317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22333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АУДИТОРИЯ</a:t>
            </a:r>
            <a:endParaRPr lang="ru-RU" sz="2200" b="1" spc="50" dirty="0">
              <a:solidFill>
                <a:schemeClr val="bg1">
                  <a:lumMod val="8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graphicFrame>
        <p:nvGraphicFramePr>
          <p:cNvPr id="22" name="Диаграмма 7">
            <a:extLst>
              <a:ext uri="{FF2B5EF4-FFF2-40B4-BE49-F238E27FC236}">
                <a16:creationId xmlns:a16="http://schemas.microsoft.com/office/drawing/2014/main" id="{84DF4997-733E-2147-B824-C62F7F91DE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9037646"/>
              </p:ext>
            </p:extLst>
          </p:nvPr>
        </p:nvGraphicFramePr>
        <p:xfrm>
          <a:off x="6286658" y="853984"/>
          <a:ext cx="6071625" cy="5764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BDE603EA-1F7F-BC4A-A073-E13E69B8ECA4}"/>
              </a:ext>
            </a:extLst>
          </p:cNvPr>
          <p:cNvSpPr txBox="1"/>
          <p:nvPr/>
        </p:nvSpPr>
        <p:spPr>
          <a:xfrm>
            <a:off x="1080721" y="1756334"/>
            <a:ext cx="4865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Ядро аудитории:</a:t>
            </a:r>
            <a:r>
              <a:rPr lang="en-US" sz="2000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b="1" spc="50" dirty="0" err="1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</a:t>
            </a:r>
            <a:r>
              <a:rPr lang="ru-RU" sz="20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 25-39 доход ВС</a:t>
            </a:r>
            <a:endParaRPr lang="ru-RU" sz="20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CA917A2-D15F-C548-9DD1-3B370543C0E3}"/>
              </a:ext>
            </a:extLst>
          </p:cNvPr>
          <p:cNvSpPr txBox="1"/>
          <p:nvPr/>
        </p:nvSpPr>
        <p:spPr>
          <a:xfrm>
            <a:off x="1045912" y="2401033"/>
            <a:ext cx="118333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4,6</a:t>
            </a:r>
            <a:r>
              <a:rPr lang="en-US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5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24FE77-6865-794E-AA4E-34BF6BF16235}"/>
              </a:ext>
            </a:extLst>
          </p:cNvPr>
          <p:cNvSpPr txBox="1"/>
          <p:nvPr/>
        </p:nvSpPr>
        <p:spPr>
          <a:xfrm>
            <a:off x="1053148" y="3057693"/>
            <a:ext cx="1691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</a:t>
            </a:r>
          </a:p>
          <a:p>
            <a:r>
              <a:rPr lang="ru-RU" sz="16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ОХВАТ</a:t>
            </a:r>
            <a:endParaRPr lang="ru-RU" sz="16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338A9E-D26D-6E48-A3A1-3A6242A8C261}"/>
              </a:ext>
            </a:extLst>
          </p:cNvPr>
          <p:cNvSpPr txBox="1"/>
          <p:nvPr/>
        </p:nvSpPr>
        <p:spPr>
          <a:xfrm>
            <a:off x="1080721" y="3805987"/>
            <a:ext cx="136768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2 330</a:t>
            </a:r>
            <a:endParaRPr lang="ru-RU" sz="2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009D69-AC9C-3441-9BBC-D12465FA18C7}"/>
              </a:ext>
            </a:extLst>
          </p:cNvPr>
          <p:cNvSpPr txBox="1"/>
          <p:nvPr/>
        </p:nvSpPr>
        <p:spPr>
          <a:xfrm>
            <a:off x="1080721" y="4358016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AQH</a:t>
            </a:r>
            <a:endParaRPr lang="ru-RU" sz="16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CA9966-35DD-314D-AF16-0658C9D5A7CF}"/>
              </a:ext>
            </a:extLst>
          </p:cNvPr>
          <p:cNvSpPr txBox="1"/>
          <p:nvPr/>
        </p:nvSpPr>
        <p:spPr>
          <a:xfrm>
            <a:off x="4382932" y="3805987"/>
            <a:ext cx="164179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  <a:r>
              <a:rPr lang="en-US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:</a:t>
            </a:r>
            <a:r>
              <a:rPr lang="ru-RU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38</a:t>
            </a:r>
            <a:r>
              <a:rPr lang="en-US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ч.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7EBAFA-7E64-1842-BF8C-462EF597F429}"/>
              </a:ext>
            </a:extLst>
          </p:cNvPr>
          <p:cNvSpPr txBox="1"/>
          <p:nvPr/>
        </p:nvSpPr>
        <p:spPr>
          <a:xfrm>
            <a:off x="4202546" y="4358016"/>
            <a:ext cx="2209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TSL </a:t>
            </a:r>
            <a:r>
              <a:rPr lang="ru-RU" sz="16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ЕЖЕНЕДЕЛЬНО</a:t>
            </a:r>
            <a:endParaRPr lang="ru-RU" sz="16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D4B23E8-C56E-0D43-B664-D62D5FE049C9}"/>
              </a:ext>
            </a:extLst>
          </p:cNvPr>
          <p:cNvSpPr txBox="1"/>
          <p:nvPr/>
        </p:nvSpPr>
        <p:spPr>
          <a:xfrm>
            <a:off x="8866013" y="4884735"/>
            <a:ext cx="9348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spc="5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44</a:t>
            </a:r>
            <a:r>
              <a:rPr lang="en-US" sz="3000" spc="5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000" spc="5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6019C2-E069-6B4C-AEBB-D2627A85E94C}"/>
              </a:ext>
            </a:extLst>
          </p:cNvPr>
          <p:cNvSpPr txBox="1"/>
          <p:nvPr/>
        </p:nvSpPr>
        <p:spPr>
          <a:xfrm>
            <a:off x="8866013" y="2032008"/>
            <a:ext cx="9348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spc="5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56</a:t>
            </a:r>
            <a:r>
              <a:rPr lang="en-US" sz="3000" spc="5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000" spc="5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B66A4A-403A-994F-B321-18DCA83A2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578" y="3375907"/>
            <a:ext cx="1252519" cy="74123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7180A15-2BA8-E642-BF29-926242E450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8" cy="5100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13361" y="2426063"/>
            <a:ext cx="1449436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11,9</a:t>
            </a:r>
            <a:r>
              <a:rPr lang="en-US" sz="35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5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02546" y="306537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ЕЖЕНЕДЕЛЬНЫЙ</a:t>
            </a:r>
          </a:p>
          <a:p>
            <a:r>
              <a:rPr lang="ru-RU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ОХВАТ</a:t>
            </a:r>
            <a:endParaRPr lang="ru-RU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519" y="6603024"/>
            <a:ext cx="73787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Mediascope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 Radio Index -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 Екатеринбург, Январь - Декабрь 2023,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Daily Reach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 %,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Weekly Reach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%12+,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 AQH, TSL Weekly, 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Table%Reach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Roboto" panose="020B0604020202020204" charset="0"/>
              <a:ea typeface="Roboto" panose="020B060402020202020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9900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49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51C9DD8-F6C5-3C4D-87FA-D55D97FA1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957"/>
            <a:ext cx="12192000" cy="6858000"/>
          </a:xfrm>
          <a:prstGeom prst="rect">
            <a:avLst/>
          </a:prstGeom>
        </p:spPr>
      </p:pic>
      <p:graphicFrame>
        <p:nvGraphicFramePr>
          <p:cNvPr id="70" name="Диаграмма 7">
            <a:extLst>
              <a:ext uri="{FF2B5EF4-FFF2-40B4-BE49-F238E27FC236}">
                <a16:creationId xmlns:a16="http://schemas.microsoft.com/office/drawing/2014/main" id="{6F4F03DE-BE21-3941-8DF6-6CF06D74DD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2538272"/>
              </p:ext>
            </p:extLst>
          </p:nvPr>
        </p:nvGraphicFramePr>
        <p:xfrm>
          <a:off x="295169" y="1896248"/>
          <a:ext cx="3809005" cy="361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34419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ПОРТРЕТ АУДИТОРИИ 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43EA2A-7969-D34F-8D7D-2F9B595AC7AA}"/>
              </a:ext>
            </a:extLst>
          </p:cNvPr>
          <p:cNvSpPr txBox="1"/>
          <p:nvPr/>
        </p:nvSpPr>
        <p:spPr>
          <a:xfrm>
            <a:off x="1497052" y="2014112"/>
            <a:ext cx="14510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РАБОТАЮТ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F4E336-C27B-F340-85CA-0BBDD349BA92}"/>
              </a:ext>
            </a:extLst>
          </p:cNvPr>
          <p:cNvSpPr txBox="1"/>
          <p:nvPr/>
        </p:nvSpPr>
        <p:spPr>
          <a:xfrm>
            <a:off x="1741519" y="3665359"/>
            <a:ext cx="105670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7</a:t>
            </a:r>
            <a:r>
              <a:rPr lang="ru-RU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  <a:r>
              <a:rPr lang="en-US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5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EC14D8-203F-6F42-9313-BD7AECAC1C85}"/>
              </a:ext>
            </a:extLst>
          </p:cNvPr>
          <p:cNvSpPr txBox="1"/>
          <p:nvPr/>
        </p:nvSpPr>
        <p:spPr>
          <a:xfrm>
            <a:off x="1977962" y="4977463"/>
            <a:ext cx="58381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09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52" name="Диаграмма 7">
            <a:extLst>
              <a:ext uri="{FF2B5EF4-FFF2-40B4-BE49-F238E27FC236}">
                <a16:creationId xmlns:a16="http://schemas.microsoft.com/office/drawing/2014/main" id="{DAC15423-8C28-3140-AE78-511A455BB8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9437434"/>
              </p:ext>
            </p:extLst>
          </p:nvPr>
        </p:nvGraphicFramePr>
        <p:xfrm>
          <a:off x="2937721" y="1896248"/>
          <a:ext cx="3809005" cy="361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3" name="TextBox 52">
            <a:extLst>
              <a:ext uri="{FF2B5EF4-FFF2-40B4-BE49-F238E27FC236}">
                <a16:creationId xmlns:a16="http://schemas.microsoft.com/office/drawing/2014/main" id="{A743F4E8-8FDC-7A41-8416-7DA8E30EBF05}"/>
              </a:ext>
            </a:extLst>
          </p:cNvPr>
          <p:cNvSpPr txBox="1"/>
          <p:nvPr/>
        </p:nvSpPr>
        <p:spPr>
          <a:xfrm>
            <a:off x="4218367" y="2014112"/>
            <a:ext cx="130676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ВСЕ 25-39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D2A2B21-BBB8-9447-BEF5-BA0875A22377}"/>
              </a:ext>
            </a:extLst>
          </p:cNvPr>
          <p:cNvSpPr txBox="1"/>
          <p:nvPr/>
        </p:nvSpPr>
        <p:spPr>
          <a:xfrm>
            <a:off x="4367761" y="3665359"/>
            <a:ext cx="105670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41</a:t>
            </a:r>
            <a:r>
              <a:rPr lang="en-US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5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4724EB6-FF93-BD40-B568-92E0DBF42855}"/>
              </a:ext>
            </a:extLst>
          </p:cNvPr>
          <p:cNvSpPr txBox="1"/>
          <p:nvPr/>
        </p:nvSpPr>
        <p:spPr>
          <a:xfrm>
            <a:off x="4604204" y="4977463"/>
            <a:ext cx="58381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31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57" name="Диаграмма 7">
            <a:extLst>
              <a:ext uri="{FF2B5EF4-FFF2-40B4-BE49-F238E27FC236}">
                <a16:creationId xmlns:a16="http://schemas.microsoft.com/office/drawing/2014/main" id="{D46F55DB-421E-B741-9CF7-B274C10BB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065436"/>
              </p:ext>
            </p:extLst>
          </p:nvPr>
        </p:nvGraphicFramePr>
        <p:xfrm>
          <a:off x="5580273" y="1896248"/>
          <a:ext cx="3809005" cy="361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D2F1438D-4A7F-5744-8F63-20FFB0ECF95B}"/>
              </a:ext>
            </a:extLst>
          </p:cNvPr>
          <p:cNvSpPr txBox="1"/>
          <p:nvPr/>
        </p:nvSpPr>
        <p:spPr>
          <a:xfrm>
            <a:off x="6812710" y="2014112"/>
            <a:ext cx="133882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ДОХОД ВС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214A7A6-7A25-4F45-8D3B-ABCA78B41E37}"/>
              </a:ext>
            </a:extLst>
          </p:cNvPr>
          <p:cNvSpPr txBox="1"/>
          <p:nvPr/>
        </p:nvSpPr>
        <p:spPr>
          <a:xfrm>
            <a:off x="6962104" y="3665359"/>
            <a:ext cx="105670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8</a:t>
            </a:r>
            <a:r>
              <a:rPr lang="ru-RU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  <a:r>
              <a:rPr lang="en-US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5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6F57CD1-C983-5149-84F8-1C3410D682AC}"/>
              </a:ext>
            </a:extLst>
          </p:cNvPr>
          <p:cNvSpPr txBox="1"/>
          <p:nvPr/>
        </p:nvSpPr>
        <p:spPr>
          <a:xfrm>
            <a:off x="7198547" y="4977463"/>
            <a:ext cx="45076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96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64" name="Диаграмма 7">
            <a:extLst>
              <a:ext uri="{FF2B5EF4-FFF2-40B4-BE49-F238E27FC236}">
                <a16:creationId xmlns:a16="http://schemas.microsoft.com/office/drawing/2014/main" id="{F5DBF519-71D2-0048-B840-FA83C5799F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1860634"/>
              </p:ext>
            </p:extLst>
          </p:nvPr>
        </p:nvGraphicFramePr>
        <p:xfrm>
          <a:off x="8222826" y="1896248"/>
          <a:ext cx="3809005" cy="361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CC74092E-1438-564B-AF73-7B51E0FFEC34}"/>
              </a:ext>
            </a:extLst>
          </p:cNvPr>
          <p:cNvSpPr txBox="1"/>
          <p:nvPr/>
        </p:nvSpPr>
        <p:spPr>
          <a:xfrm>
            <a:off x="9246608" y="2014112"/>
            <a:ext cx="181812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ВСЕ С ДЕТЬМИ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5E0B893-605A-0E47-A446-6FD95BC3064D}"/>
              </a:ext>
            </a:extLst>
          </p:cNvPr>
          <p:cNvSpPr txBox="1"/>
          <p:nvPr/>
        </p:nvSpPr>
        <p:spPr>
          <a:xfrm>
            <a:off x="9598978" y="3665359"/>
            <a:ext cx="105670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6</a:t>
            </a:r>
            <a:r>
              <a:rPr lang="ru-RU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</a:t>
            </a:r>
            <a:r>
              <a:rPr lang="en-US" sz="35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35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8EF5904-3E72-C648-A215-B4425B334EE6}"/>
              </a:ext>
            </a:extLst>
          </p:cNvPr>
          <p:cNvSpPr txBox="1"/>
          <p:nvPr/>
        </p:nvSpPr>
        <p:spPr>
          <a:xfrm>
            <a:off x="9835421" y="4977463"/>
            <a:ext cx="58381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  <a:r>
              <a:rPr lang="ru-RU" sz="17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38</a:t>
            </a:r>
            <a:endParaRPr lang="ru-RU" sz="17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04F977-BEE2-364E-AAB9-A11B6FB780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8557" y="3228557"/>
            <a:ext cx="466947" cy="3749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0E0F5B-B133-374A-B1B1-582478183F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6203" y="3051173"/>
            <a:ext cx="280363" cy="552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E29581-3C4A-CD4E-BE53-9C571786FF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7567" y="3164583"/>
            <a:ext cx="435862" cy="43150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7BD69DC-1048-9242-AF7E-AD837C219A3D}"/>
              </a:ext>
            </a:extLst>
          </p:cNvPr>
          <p:cNvSpPr txBox="1"/>
          <p:nvPr/>
        </p:nvSpPr>
        <p:spPr>
          <a:xfrm>
            <a:off x="1769877" y="5235761"/>
            <a:ext cx="990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98E260B-48AA-284D-B107-5F4390B561BA}"/>
              </a:ext>
            </a:extLst>
          </p:cNvPr>
          <p:cNvSpPr txBox="1"/>
          <p:nvPr/>
        </p:nvSpPr>
        <p:spPr>
          <a:xfrm>
            <a:off x="4396119" y="5235761"/>
            <a:ext cx="990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D1EA6A5-F4DD-2249-A665-83CC96D39F54}"/>
              </a:ext>
            </a:extLst>
          </p:cNvPr>
          <p:cNvSpPr txBox="1"/>
          <p:nvPr/>
        </p:nvSpPr>
        <p:spPr>
          <a:xfrm>
            <a:off x="6990462" y="5235761"/>
            <a:ext cx="990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FF2C95B-B260-8B44-B68D-F9D9CEF3EF61}"/>
              </a:ext>
            </a:extLst>
          </p:cNvPr>
          <p:cNvSpPr txBox="1"/>
          <p:nvPr/>
        </p:nvSpPr>
        <p:spPr>
          <a:xfrm>
            <a:off x="9627336" y="5235761"/>
            <a:ext cx="990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5AE0A-6036-8D47-9F91-FEF2858F11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393" y="3172086"/>
            <a:ext cx="395973" cy="3539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714097F-7C89-C944-AF5C-09FBC7CD73D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20519" y="6603024"/>
            <a:ext cx="73787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Mediascope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 Radio Index -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Екатеринбург, Январь - Декабрь 2023, 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Table%Reach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 Affinity Index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Roboto" panose="020B0604020202020204" charset="0"/>
              <a:ea typeface="Roboto" panose="020B060402020202020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2307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0" grpId="0">
        <p:bldAsOne/>
      </p:bldGraphic>
      <p:bldGraphic spid="52" grpId="0">
        <p:bldAsOne/>
      </p:bldGraphic>
      <p:bldGraphic spid="57" grpId="0">
        <p:bldAsOne/>
      </p:bldGraphic>
      <p:bldGraphic spid="6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3440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ПОРТРЕТ СЛУШАТЕЛЯ 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E3C816-B179-5D4B-8BB5-8B6B28421B44}"/>
              </a:ext>
            </a:extLst>
          </p:cNvPr>
          <p:cNvSpPr txBox="1"/>
          <p:nvPr/>
        </p:nvSpPr>
        <p:spPr>
          <a:xfrm>
            <a:off x="1455956" y="2826165"/>
            <a:ext cx="242726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УВЛЕКАЮТСЯ ИГРАМИ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НОВЫМИ </a:t>
            </a:r>
            <a:b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ТЕХНОЛОГИЯМИ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2DD1F3-F484-1C42-8A15-C23EEC7D406B}"/>
              </a:ext>
            </a:extLst>
          </p:cNvPr>
          <p:cNvSpPr txBox="1"/>
          <p:nvPr/>
        </p:nvSpPr>
        <p:spPr>
          <a:xfrm>
            <a:off x="4911008" y="2826165"/>
            <a:ext cx="253306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ПОСЕЩАЮТ КОНЦЕРТЫ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МУЗЫКАЛЬНЫЕ </a:t>
            </a:r>
            <a:b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ШОУ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7FF9CE-7904-3A46-A255-84F19501368C}"/>
              </a:ext>
            </a:extLst>
          </p:cNvPr>
          <p:cNvSpPr txBox="1"/>
          <p:nvPr/>
        </p:nvSpPr>
        <p:spPr>
          <a:xfrm>
            <a:off x="8516716" y="2826165"/>
            <a:ext cx="22878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ВЕДУТ СПОРТИВНЫЙ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ОБРАЗ ЖИЗНИ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66292F-9A8B-F94E-9C9A-E90DC6107DE2}"/>
              </a:ext>
            </a:extLst>
          </p:cNvPr>
          <p:cNvSpPr txBox="1"/>
          <p:nvPr/>
        </p:nvSpPr>
        <p:spPr>
          <a:xfrm>
            <a:off x="1558890" y="4907556"/>
            <a:ext cx="223009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ПРЕДПОЧИТАЮТ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САМООБРАЗОВАНИЕ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САМОРАЗВИТИЕ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215CDE-49C4-1C42-B422-78A1F3EE1C6A}"/>
              </a:ext>
            </a:extLst>
          </p:cNvPr>
          <p:cNvSpPr txBox="1"/>
          <p:nvPr/>
        </p:nvSpPr>
        <p:spPr>
          <a:xfrm>
            <a:off x="4982431" y="4878980"/>
            <a:ext cx="235833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ЛЮБЯТ </a:t>
            </a:r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ВСТРЕЧАТЬСЯ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 ДРУЗЬЯМИ В КАФЕ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БАРАХ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B5DC07-627F-7048-9601-DD785CC90DC4}"/>
              </a:ext>
            </a:extLst>
          </p:cNvPr>
          <p:cNvSpPr txBox="1"/>
          <p:nvPr/>
        </p:nvSpPr>
        <p:spPr>
          <a:xfrm>
            <a:off x="8666181" y="4878979"/>
            <a:ext cx="19832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LIGHT TV VIEWERS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D123D0-D580-DA43-9838-F309AABBC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826" y="4115787"/>
            <a:ext cx="402225" cy="6346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11DE9C-BE08-DD45-97FB-F169B171E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118" y="2065915"/>
            <a:ext cx="635000" cy="635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24C8E1-8BEA-B74A-9667-56449A687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556" y="2065915"/>
            <a:ext cx="635000" cy="635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140A6A6-5301-F545-B842-F86B761A5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0298" y="4114396"/>
            <a:ext cx="635000" cy="635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F7C3562-5E93-084C-B3E0-28A4306488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2023" y="2013479"/>
            <a:ext cx="635000" cy="635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1AB66CE-7CED-9048-8FB2-B8199A188E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896" y="4114396"/>
            <a:ext cx="635000" cy="635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61F2EBD-3B6F-084E-9B8D-0F4217D3721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71087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8D7D194-0EFE-794F-B7E2-18606A31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259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ЦЕННОСТИ РАДИОСТАНЦИИ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E3C816-B179-5D4B-8BB5-8B6B28421B44}"/>
              </a:ext>
            </a:extLst>
          </p:cNvPr>
          <p:cNvSpPr txBox="1"/>
          <p:nvPr/>
        </p:nvSpPr>
        <p:spPr>
          <a:xfrm>
            <a:off x="1847893" y="2826165"/>
            <a:ext cx="16433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МОЛОДЕЖНОЕ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ХИТОВОЕ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2DD1F3-F484-1C42-8A15-C23EEC7D406B}"/>
              </a:ext>
            </a:extLst>
          </p:cNvPr>
          <p:cNvSpPr txBox="1"/>
          <p:nvPr/>
        </p:nvSpPr>
        <p:spPr>
          <a:xfrm>
            <a:off x="5355041" y="2826165"/>
            <a:ext cx="16450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 АКТИВНЫЙ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ОБРАЗ ЖИЗНИ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7FF9CE-7904-3A46-A255-84F19501368C}"/>
              </a:ext>
            </a:extLst>
          </p:cNvPr>
          <p:cNvSpPr txBox="1"/>
          <p:nvPr/>
        </p:nvSpPr>
        <p:spPr>
          <a:xfrm>
            <a:off x="8231386" y="2826165"/>
            <a:ext cx="285847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ПОСТОЯННО ОТКРЫВАЕМ </a:t>
            </a:r>
            <a:b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ЧТО ТО НОВОЕ И ДЕЛИМСЯ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 СЛУШАТЕЛЯМИ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66292F-9A8B-F94E-9C9A-E90DC6107DE2}"/>
              </a:ext>
            </a:extLst>
          </p:cNvPr>
          <p:cNvSpPr txBox="1"/>
          <p:nvPr/>
        </p:nvSpPr>
        <p:spPr>
          <a:xfrm>
            <a:off x="1594961" y="4907556"/>
            <a:ext cx="21579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ЛЮБИМ ЦИФРОВЫЕ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ТЕХНОЛОГИИ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215CDE-49C4-1C42-B422-78A1F3EE1C6A}"/>
              </a:ext>
            </a:extLst>
          </p:cNvPr>
          <p:cNvSpPr txBox="1"/>
          <p:nvPr/>
        </p:nvSpPr>
        <p:spPr>
          <a:xfrm>
            <a:off x="5170785" y="4878980"/>
            <a:ext cx="19816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ВСЕГДА В ТРЕНДЕ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B5DC07-627F-7048-9601-DD785CC90DC4}"/>
              </a:ext>
            </a:extLst>
          </p:cNvPr>
          <p:cNvSpPr txBox="1"/>
          <p:nvPr/>
        </p:nvSpPr>
        <p:spPr>
          <a:xfrm>
            <a:off x="8460197" y="4878979"/>
            <a:ext cx="239520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ПОДДЕРЖИВАЕМ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ВСЕ ЗНАЧИМЫЕ</a:t>
            </a:r>
          </a:p>
          <a:p>
            <a:pPr algn="ctr"/>
            <a:r>
              <a:rPr lang="ru-RU" sz="15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ГОРОДСКИЕ СОБЫТИЯ</a:t>
            </a:r>
            <a:endParaRPr lang="ru-RU" sz="15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61F2EBD-3B6F-084E-9B8D-0F4217D372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753B19-D7B0-EB45-9635-43DE4EAE6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092" y="2013479"/>
            <a:ext cx="635000" cy="635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9D401B-B0D5-9C48-8A49-6F0D8E095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896" y="2064713"/>
            <a:ext cx="635000" cy="635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3FF8B-420A-2E44-95A2-B59B383556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2092" y="4093474"/>
            <a:ext cx="635000" cy="635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BA5F7C4-6B2D-0A4A-A8E6-62F9BBBA7F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0298" y="2061582"/>
            <a:ext cx="635000" cy="635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E10E4A8-31EA-1D4F-8866-0BBE21E4A5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0298" y="4093474"/>
            <a:ext cx="635000" cy="635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8AAA498-7F5A-8A43-B9A7-5B843DCB4C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4101" y="4128538"/>
            <a:ext cx="635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0643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09DAF8-EE5F-AD4D-943A-D1604A7C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52132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ТОП 1</a:t>
            </a:r>
            <a:r>
              <a:rPr lang="en-US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0</a:t>
            </a:r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РАДИОСТАНЦИЙ В РОССИИ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09EC8C-C7A7-0E49-80DB-B3C12063A963}"/>
              </a:ext>
            </a:extLst>
          </p:cNvPr>
          <p:cNvSpPr txBox="1"/>
          <p:nvPr/>
        </p:nvSpPr>
        <p:spPr>
          <a:xfrm>
            <a:off x="9225245" y="2812160"/>
            <a:ext cx="247621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ТОП 3 В РОССИИ</a:t>
            </a:r>
          </a:p>
          <a:p>
            <a: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ПО ВРЕМЕНИ СЛУШАНИЯ ЕЖЕНЕДЕЛЬНО</a:t>
            </a:r>
          </a:p>
          <a:p>
            <a:r>
              <a:rPr lang="ru-RU" sz="1700" b="1" cap="all" dirty="0">
                <a:solidFill>
                  <a:srgbClr val="0B83C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ВСЕ 25-39</a:t>
            </a:r>
          </a:p>
          <a:p>
            <a:endParaRPr lang="ru-RU" sz="1700" b="1" cap="all" dirty="0">
              <a:solidFill>
                <a:schemeClr val="accent5">
                  <a:lumMod val="7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8137FD-F40A-BD45-84D0-00800D857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3108" y="1351470"/>
            <a:ext cx="1238687" cy="136069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AC4762D-836A-3842-834B-24A3B8C04224}"/>
              </a:ext>
            </a:extLst>
          </p:cNvPr>
          <p:cNvGrpSpPr/>
          <p:nvPr/>
        </p:nvGrpSpPr>
        <p:grpSpPr>
          <a:xfrm>
            <a:off x="5367868" y="1807574"/>
            <a:ext cx="3102336" cy="596013"/>
            <a:chOff x="1443194" y="4504377"/>
            <a:chExt cx="2487871" cy="596013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24C48B3C-065B-A346-A36F-CCAC473FC43C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F533E9-21C4-EA4A-9FBB-CBF90A8F5883}"/>
                </a:ext>
              </a:extLst>
            </p:cNvPr>
            <p:cNvSpPr txBox="1"/>
            <p:nvPr/>
          </p:nvSpPr>
          <p:spPr>
            <a:xfrm>
              <a:off x="1631458" y="4577170"/>
              <a:ext cx="2222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ЕЖЕДНЕВНО / 05:00 – 05:00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E559F0C-F137-3945-9846-AAA43FA6E271}"/>
              </a:ext>
            </a:extLst>
          </p:cNvPr>
          <p:cNvSpPr txBox="1"/>
          <p:nvPr/>
        </p:nvSpPr>
        <p:spPr>
          <a:xfrm>
            <a:off x="9190151" y="4410587"/>
            <a:ext cx="16033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2,3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млн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1F76C1-819F-D641-8CA3-4A4E65FD06C7}"/>
              </a:ext>
            </a:extLst>
          </p:cNvPr>
          <p:cNvSpPr txBox="1"/>
          <p:nvPr/>
        </p:nvSpPr>
        <p:spPr>
          <a:xfrm>
            <a:off x="9190151" y="4875382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Reach Weekly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BBC1146-C05F-814A-80DE-56D0EC127CD4}"/>
              </a:ext>
            </a:extLst>
          </p:cNvPr>
          <p:cNvSpPr txBox="1"/>
          <p:nvPr/>
        </p:nvSpPr>
        <p:spPr>
          <a:xfrm rot="16200000">
            <a:off x="-647354" y="3719516"/>
            <a:ext cx="2774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TSL </a:t>
            </a:r>
            <a:r>
              <a:rPr lang="ru-RU" sz="90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Еженедельно, мин.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925ED0-E902-A84C-AD94-4DD8E01A33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19B87918-BED0-5E4E-A747-1980235B75BB}"/>
              </a:ext>
            </a:extLst>
          </p:cNvPr>
          <p:cNvGraphicFramePr/>
          <p:nvPr/>
        </p:nvGraphicFramePr>
        <p:xfrm>
          <a:off x="454467" y="842911"/>
          <a:ext cx="8398062" cy="582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EF9B575E-ADC1-B741-BD02-379A3211E152}"/>
              </a:ext>
            </a:extLst>
          </p:cNvPr>
          <p:cNvSpPr txBox="1"/>
          <p:nvPr/>
        </p:nvSpPr>
        <p:spPr>
          <a:xfrm>
            <a:off x="1029589" y="6569713"/>
            <a:ext cx="10731833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Источник: </a:t>
            </a:r>
            <a:r>
              <a:rPr lang="en-US" sz="800" dirty="0" err="1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Mediascope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 Radio Index,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Россия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(города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100 000+)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Июль – Декабрь 2023,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Все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2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5-39,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Reach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Еженедельно в тыс.,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TSL E</a:t>
            </a:r>
            <a:r>
              <a:rPr lang="ru-RU" sz="800" dirty="0" err="1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женедельно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9128721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09DAF8-EE5F-AD4D-943A-D1604A7C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7965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ТОП РАДИОСТАНЦИЙ В РОССИИ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F9B575E-ADC1-B741-BD02-379A3211E152}"/>
              </a:ext>
            </a:extLst>
          </p:cNvPr>
          <p:cNvSpPr txBox="1"/>
          <p:nvPr/>
        </p:nvSpPr>
        <p:spPr>
          <a:xfrm>
            <a:off x="1029589" y="6569713"/>
            <a:ext cx="10731833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Источник: </a:t>
            </a:r>
            <a:r>
              <a:rPr lang="en-US" sz="800" dirty="0" err="1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Mediascope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 Radio Index,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Россия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(города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100 000+)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Июль – Декабрь 2023, Женщины 20-45,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Affinity Index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к ежедневному охвату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 AQH, Reach E</a:t>
            </a:r>
            <a:r>
              <a:rPr lang="ru-RU" sz="800" dirty="0" err="1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женедельно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09EC8C-C7A7-0E49-80DB-B3C12063A963}"/>
              </a:ext>
            </a:extLst>
          </p:cNvPr>
          <p:cNvSpPr txBox="1"/>
          <p:nvPr/>
        </p:nvSpPr>
        <p:spPr>
          <a:xfrm>
            <a:off x="9225245" y="2812160"/>
            <a:ext cx="26743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№3</a:t>
            </a:r>
            <a:b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ПО АФФИНИТИ</a:t>
            </a:r>
          </a:p>
          <a:p>
            <a:r>
              <a:rPr lang="ru-RU" sz="1700" b="1" cap="all" dirty="0">
                <a:solidFill>
                  <a:srgbClr val="0B83C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ЖЕНЩИНЫ 20-45</a:t>
            </a:r>
          </a:p>
          <a:p>
            <a:endParaRPr lang="ru-RU" sz="1700" b="1" cap="all" dirty="0">
              <a:solidFill>
                <a:schemeClr val="accent5">
                  <a:lumMod val="7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81F4356B-71A9-8D41-88F8-0F6CD23A6FB5}"/>
              </a:ext>
            </a:extLst>
          </p:cNvPr>
          <p:cNvGraphicFramePr/>
          <p:nvPr/>
        </p:nvGraphicFramePr>
        <p:xfrm>
          <a:off x="441711" y="1480666"/>
          <a:ext cx="8530432" cy="502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68137FD-F40A-BD45-84D0-00800D857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3108" y="1351470"/>
            <a:ext cx="1238687" cy="136069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925ED0-E902-A84C-AD94-4DD8E01A33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476273-D90A-244F-853F-1806BBF1A784}"/>
              </a:ext>
            </a:extLst>
          </p:cNvPr>
          <p:cNvSpPr txBox="1"/>
          <p:nvPr/>
        </p:nvSpPr>
        <p:spPr>
          <a:xfrm rot="16200000">
            <a:off x="-591170" y="3599637"/>
            <a:ext cx="26587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Индекс к ежедневному охвату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887CC9-A2F1-7340-9878-18B5BD51DBEF}"/>
              </a:ext>
            </a:extLst>
          </p:cNvPr>
          <p:cNvSpPr txBox="1"/>
          <p:nvPr/>
        </p:nvSpPr>
        <p:spPr>
          <a:xfrm>
            <a:off x="9190151" y="4425733"/>
            <a:ext cx="14334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41 241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4ADD61-5337-9745-A708-A0DCFFB7044B}"/>
              </a:ext>
            </a:extLst>
          </p:cNvPr>
          <p:cNvSpPr txBox="1"/>
          <p:nvPr/>
        </p:nvSpPr>
        <p:spPr>
          <a:xfrm>
            <a:off x="9190151" y="4890528"/>
            <a:ext cx="5757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AQH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A7802C-4240-2C40-B0A0-9F50FDDAB3AC}"/>
              </a:ext>
            </a:extLst>
          </p:cNvPr>
          <p:cNvSpPr txBox="1"/>
          <p:nvPr/>
        </p:nvSpPr>
        <p:spPr>
          <a:xfrm>
            <a:off x="9224960" y="5266708"/>
            <a:ext cx="12634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млн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63BEAC-1870-7347-A465-24659937C544}"/>
              </a:ext>
            </a:extLst>
          </p:cNvPr>
          <p:cNvSpPr txBox="1"/>
          <p:nvPr/>
        </p:nvSpPr>
        <p:spPr>
          <a:xfrm>
            <a:off x="9224960" y="5722957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Reach Weekly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grpSp>
        <p:nvGrpSpPr>
          <p:cNvPr id="29" name="Group 36">
            <a:extLst>
              <a:ext uri="{FF2B5EF4-FFF2-40B4-BE49-F238E27FC236}">
                <a16:creationId xmlns:a16="http://schemas.microsoft.com/office/drawing/2014/main" id="{6AC4762D-836A-3842-834B-24A3B8C04224}"/>
              </a:ext>
            </a:extLst>
          </p:cNvPr>
          <p:cNvGrpSpPr/>
          <p:nvPr/>
        </p:nvGrpSpPr>
        <p:grpSpPr>
          <a:xfrm>
            <a:off x="5367868" y="1807574"/>
            <a:ext cx="3102336" cy="430887"/>
            <a:chOff x="1443194" y="4504377"/>
            <a:chExt cx="2487871" cy="430887"/>
          </a:xfrm>
        </p:grpSpPr>
        <p:sp>
          <p:nvSpPr>
            <p:cNvPr id="30" name="Rounded Rectangle 37">
              <a:extLst>
                <a:ext uri="{FF2B5EF4-FFF2-40B4-BE49-F238E27FC236}">
                  <a16:creationId xmlns:a16="http://schemas.microsoft.com/office/drawing/2014/main" id="{24C48B3C-065B-A346-A36F-CCAC473FC43C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F533E9-21C4-EA4A-9FBB-CBF90A8F5883}"/>
                </a:ext>
              </a:extLst>
            </p:cNvPr>
            <p:cNvSpPr txBox="1"/>
            <p:nvPr/>
          </p:nvSpPr>
          <p:spPr>
            <a:xfrm>
              <a:off x="1631458" y="4577170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ЕЖЕДНЕВНО / 05:00 –</a:t>
              </a:r>
              <a:r>
                <a:rPr lang="en-US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 </a:t>
              </a:r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05:00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5031294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09DAF8-EE5F-AD4D-943A-D1604A7C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7965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ТОП РАДИОСТАНЦИЙ В РОССИИ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F9B575E-ADC1-B741-BD02-379A3211E152}"/>
              </a:ext>
            </a:extLst>
          </p:cNvPr>
          <p:cNvSpPr txBox="1"/>
          <p:nvPr/>
        </p:nvSpPr>
        <p:spPr>
          <a:xfrm>
            <a:off x="1029589" y="6569713"/>
            <a:ext cx="10731833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Источник: </a:t>
            </a:r>
            <a:r>
              <a:rPr lang="en-US" sz="800" dirty="0" err="1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Mediascope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 Radio Index,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Россия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(города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100 000+)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Июль – Декабрь 2023, Пн.-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Вс., 07:00-11:00, Все 20-40 с доходом средний и выше, 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Affinity Index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к ежедневному охвату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 AQH, Reach E</a:t>
            </a:r>
            <a:r>
              <a:rPr lang="ru-RU" sz="800" dirty="0" err="1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женедельно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09EC8C-C7A7-0E49-80DB-B3C12063A963}"/>
              </a:ext>
            </a:extLst>
          </p:cNvPr>
          <p:cNvSpPr txBox="1"/>
          <p:nvPr/>
        </p:nvSpPr>
        <p:spPr>
          <a:xfrm>
            <a:off x="9225245" y="2812160"/>
            <a:ext cx="267431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№6</a:t>
            </a:r>
            <a:br>
              <a:rPr lang="ru-RU" sz="1700" b="1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 УТРЕННЕМ ПРАЙМЕ </a:t>
            </a:r>
            <a:b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ПО АФФИНИТИ</a:t>
            </a:r>
          </a:p>
          <a:p>
            <a:r>
              <a:rPr lang="ru-RU" sz="1700" b="1" cap="all" dirty="0">
                <a:solidFill>
                  <a:srgbClr val="0B83C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ВСЕ 20-40 доход ВС</a:t>
            </a:r>
          </a:p>
          <a:p>
            <a:endParaRPr lang="ru-RU" sz="1700" b="1" cap="all" dirty="0">
              <a:solidFill>
                <a:schemeClr val="accent5">
                  <a:lumMod val="7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81F4356B-71A9-8D41-88F8-0F6CD23A6FB5}"/>
              </a:ext>
            </a:extLst>
          </p:cNvPr>
          <p:cNvGraphicFramePr/>
          <p:nvPr/>
        </p:nvGraphicFramePr>
        <p:xfrm>
          <a:off x="402084" y="1291876"/>
          <a:ext cx="8673677" cy="5330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68137FD-F40A-BD45-84D0-00800D857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3108" y="1351470"/>
            <a:ext cx="1238687" cy="136069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925ED0-E902-A84C-AD94-4DD8E01A33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476273-D90A-244F-853F-1806BBF1A784}"/>
              </a:ext>
            </a:extLst>
          </p:cNvPr>
          <p:cNvSpPr txBox="1"/>
          <p:nvPr/>
        </p:nvSpPr>
        <p:spPr>
          <a:xfrm rot="16200000">
            <a:off x="-594894" y="3841468"/>
            <a:ext cx="26587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Индекс к ежедневному охвату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887CC9-A2F1-7340-9878-18B5BD51DBEF}"/>
              </a:ext>
            </a:extLst>
          </p:cNvPr>
          <p:cNvSpPr txBox="1"/>
          <p:nvPr/>
        </p:nvSpPr>
        <p:spPr>
          <a:xfrm>
            <a:off x="9190151" y="4425733"/>
            <a:ext cx="14334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97 906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4ADD61-5337-9745-A708-A0DCFFB7044B}"/>
              </a:ext>
            </a:extLst>
          </p:cNvPr>
          <p:cNvSpPr txBox="1"/>
          <p:nvPr/>
        </p:nvSpPr>
        <p:spPr>
          <a:xfrm>
            <a:off x="9190151" y="4890528"/>
            <a:ext cx="5757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AQH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A7802C-4240-2C40-B0A0-9F50FDDAB3AC}"/>
              </a:ext>
            </a:extLst>
          </p:cNvPr>
          <p:cNvSpPr txBox="1"/>
          <p:nvPr/>
        </p:nvSpPr>
        <p:spPr>
          <a:xfrm>
            <a:off x="9224960" y="5266708"/>
            <a:ext cx="16033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2,3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млн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63BEAC-1870-7347-A465-24659937C544}"/>
              </a:ext>
            </a:extLst>
          </p:cNvPr>
          <p:cNvSpPr txBox="1"/>
          <p:nvPr/>
        </p:nvSpPr>
        <p:spPr>
          <a:xfrm>
            <a:off x="9224960" y="5722957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Reach Weekly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grpSp>
        <p:nvGrpSpPr>
          <p:cNvPr id="29" name="Group 36">
            <a:extLst>
              <a:ext uri="{FF2B5EF4-FFF2-40B4-BE49-F238E27FC236}">
                <a16:creationId xmlns:a16="http://schemas.microsoft.com/office/drawing/2014/main" id="{6AC4762D-836A-3842-834B-24A3B8C04224}"/>
              </a:ext>
            </a:extLst>
          </p:cNvPr>
          <p:cNvGrpSpPr/>
          <p:nvPr/>
        </p:nvGrpSpPr>
        <p:grpSpPr>
          <a:xfrm>
            <a:off x="5367868" y="1807574"/>
            <a:ext cx="3102336" cy="430887"/>
            <a:chOff x="1443194" y="4504377"/>
            <a:chExt cx="2487871" cy="430887"/>
          </a:xfrm>
        </p:grpSpPr>
        <p:sp>
          <p:nvSpPr>
            <p:cNvPr id="30" name="Rounded Rectangle 37">
              <a:extLst>
                <a:ext uri="{FF2B5EF4-FFF2-40B4-BE49-F238E27FC236}">
                  <a16:creationId xmlns:a16="http://schemas.microsoft.com/office/drawing/2014/main" id="{24C48B3C-065B-A346-A36F-CCAC473FC43C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F533E9-21C4-EA4A-9FBB-CBF90A8F5883}"/>
                </a:ext>
              </a:extLst>
            </p:cNvPr>
            <p:cNvSpPr txBox="1"/>
            <p:nvPr/>
          </p:nvSpPr>
          <p:spPr>
            <a:xfrm>
              <a:off x="1631458" y="4577170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 - ПТ / 0</a:t>
              </a:r>
              <a:r>
                <a:rPr lang="en-US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7</a:t>
              </a:r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:00 –</a:t>
              </a:r>
              <a:r>
                <a:rPr lang="en-US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 11</a:t>
              </a:r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:00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6218995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09DAF8-EE5F-AD4D-943A-D1604A7C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64139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ТОП 10 РАДИОСТАНЦИЙ В ЕКАТЕРИНБУРГЕ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09EC8C-C7A7-0E49-80DB-B3C12063A963}"/>
              </a:ext>
            </a:extLst>
          </p:cNvPr>
          <p:cNvSpPr txBox="1"/>
          <p:nvPr/>
        </p:nvSpPr>
        <p:spPr>
          <a:xfrm>
            <a:off x="9225245" y="2812160"/>
            <a:ext cx="2674312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№3 </a:t>
            </a:r>
            <a:br>
              <a:rPr lang="ru-RU" sz="1700" b="1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 ЕКАТЕРИНБУРГЕ </a:t>
            </a:r>
            <a:b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700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ПО ВРЕМЕНИ СЛУШАНИЯ ЕЖЕНЕДЕЛЬНО,</a:t>
            </a:r>
          </a:p>
          <a:p>
            <a:r>
              <a:rPr lang="ru-RU" sz="1700" b="1" cap="all" dirty="0">
                <a:solidFill>
                  <a:srgbClr val="0B83C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Жен.25-45</a:t>
            </a:r>
          </a:p>
          <a:p>
            <a:endParaRPr lang="ru-RU" sz="1700" b="1" cap="all" dirty="0">
              <a:solidFill>
                <a:schemeClr val="accent5">
                  <a:lumMod val="7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8137FD-F40A-BD45-84D0-00800D857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3108" y="1351470"/>
            <a:ext cx="1238687" cy="136069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925ED0-E902-A84C-AD94-4DD8E01A33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grpSp>
        <p:nvGrpSpPr>
          <p:cNvPr id="29" name="Group 36">
            <a:extLst>
              <a:ext uri="{FF2B5EF4-FFF2-40B4-BE49-F238E27FC236}">
                <a16:creationId xmlns:a16="http://schemas.microsoft.com/office/drawing/2014/main" id="{6AC4762D-836A-3842-834B-24A3B8C04224}"/>
              </a:ext>
            </a:extLst>
          </p:cNvPr>
          <p:cNvGrpSpPr/>
          <p:nvPr/>
        </p:nvGrpSpPr>
        <p:grpSpPr>
          <a:xfrm>
            <a:off x="5367868" y="1807574"/>
            <a:ext cx="3102336" cy="430887"/>
            <a:chOff x="1443194" y="4504377"/>
            <a:chExt cx="2487871" cy="430887"/>
          </a:xfrm>
        </p:grpSpPr>
        <p:sp>
          <p:nvSpPr>
            <p:cNvPr id="30" name="Rounded Rectangle 37">
              <a:extLst>
                <a:ext uri="{FF2B5EF4-FFF2-40B4-BE49-F238E27FC236}">
                  <a16:creationId xmlns:a16="http://schemas.microsoft.com/office/drawing/2014/main" id="{24C48B3C-065B-A346-A36F-CCAC473FC43C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F533E9-21C4-EA4A-9FBB-CBF90A8F5883}"/>
                </a:ext>
              </a:extLst>
            </p:cNvPr>
            <p:cNvSpPr txBox="1"/>
            <p:nvPr/>
          </p:nvSpPr>
          <p:spPr>
            <a:xfrm>
              <a:off x="1631458" y="4577170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ЕЖЕДНЕВНО / 05:00 –</a:t>
              </a:r>
              <a:r>
                <a:rPr lang="en-US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 </a:t>
              </a:r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05:00</a:t>
              </a:r>
            </a:p>
          </p:txBody>
        </p:sp>
      </p:grp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19B87918-BED0-5E4E-A747-1980235B75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498125"/>
              </p:ext>
            </p:extLst>
          </p:nvPr>
        </p:nvGraphicFramePr>
        <p:xfrm>
          <a:off x="532175" y="827492"/>
          <a:ext cx="8280239" cy="582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320519" y="6603024"/>
            <a:ext cx="73787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Mediascope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 Radio Index -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Екатеринбург, Январь - Декабрь 2023,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TSL Weekly,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жен. 25-45</a:t>
            </a:r>
          </a:p>
        </p:txBody>
      </p:sp>
    </p:spTree>
    <p:extLst>
      <p:ext uri="{BB962C8B-B14F-4D97-AF65-F5344CB8AC3E}">
        <p14:creationId xmlns:p14="http://schemas.microsoft.com/office/powerpoint/2010/main" val="3178729301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0"/>
            <a:ext cx="12192000" cy="68484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" t="-1" r="50000" b="78763"/>
          <a:stretch/>
        </p:blipFill>
        <p:spPr>
          <a:xfrm>
            <a:off x="0" y="0"/>
            <a:ext cx="5827776" cy="14564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A4E902E-93DA-2646-973D-34C4C68034D6}"/>
              </a:ext>
            </a:extLst>
          </p:cNvPr>
          <p:cNvSpPr/>
          <p:nvPr/>
        </p:nvSpPr>
        <p:spPr bwMode="auto">
          <a:xfrm>
            <a:off x="6672064" y="5301208"/>
            <a:ext cx="7081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Roboto"/>
                <a:ea typeface="Roboto"/>
              </a:rPr>
              <a:t>Каждый год церемония вручения Премии </a:t>
            </a:r>
          </a:p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Roboto"/>
                <a:ea typeface="Roboto"/>
              </a:rPr>
              <a:t>Новое Радио </a:t>
            </a:r>
            <a:r>
              <a:rPr lang="en" sz="1600" dirty="0">
                <a:solidFill>
                  <a:schemeClr val="bg1"/>
                </a:solidFill>
                <a:latin typeface="Roboto"/>
                <a:ea typeface="Roboto"/>
              </a:rPr>
              <a:t>Awards</a:t>
            </a:r>
            <a:r>
              <a:rPr lang="ru-RU" sz="1600" dirty="0">
                <a:solidFill>
                  <a:schemeClr val="bg1"/>
                </a:solidFill>
                <a:latin typeface="Roboto"/>
                <a:ea typeface="Roboto"/>
              </a:rPr>
              <a:t> проходит в новом формате</a:t>
            </a:r>
          </a:p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Roboto"/>
                <a:ea typeface="Roboto"/>
              </a:rPr>
              <a:t>ежегодно адаптируясь</a:t>
            </a:r>
            <a:r>
              <a:rPr lang="en-US" sz="1600" dirty="0">
                <a:solidFill>
                  <a:schemeClr val="bg1"/>
                </a:solidFill>
                <a:latin typeface="Roboto"/>
                <a:ea typeface="Roboto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Roboto"/>
                <a:ea typeface="Roboto"/>
              </a:rPr>
              <a:t>к вызовам времени</a:t>
            </a:r>
          </a:p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Roboto"/>
                <a:ea typeface="Roboto"/>
              </a:rPr>
              <a:t>и интересам своей аудитории.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52621" y="653183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00" dirty="0">
                <a:solidFill>
                  <a:prstClr val="white"/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Высшая Лига: </a:t>
            </a:r>
            <a:r>
              <a:rPr lang="en-US" sz="800" dirty="0" err="1">
                <a:solidFill>
                  <a:prstClr val="white"/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Mediascope</a:t>
            </a:r>
            <a:r>
              <a:rPr lang="en-US" sz="800" dirty="0">
                <a:solidFill>
                  <a:prstClr val="white"/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 TV Index, </a:t>
            </a:r>
            <a:r>
              <a:rPr lang="ru-RU" sz="800" dirty="0">
                <a:solidFill>
                  <a:prstClr val="white"/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Россия (города 100 000+), 30.12.2018, «НТВ», Охват: Все 4+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60595" y="6658221"/>
            <a:ext cx="21595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>
                <a:solidFill>
                  <a:prstClr val="white">
                    <a:lumMod val="50000"/>
                  </a:prstClr>
                </a:solidFill>
                <a:latin typeface="Roboto" panose="020B0604020202020204" charset="0"/>
                <a:ea typeface="Roboto" panose="020B0604020202020204" charset="0"/>
                <a:cs typeface="Arial" charset="0"/>
                <a:hlinkClick r:id="rId5"/>
              </a:rPr>
              <a:t>https://kp.emg.fm/about/life.php?ID=7560</a:t>
            </a:r>
            <a:r>
              <a:rPr lang="ru-RU" sz="800" dirty="0">
                <a:solidFill>
                  <a:prstClr val="white">
                    <a:lumMod val="50000"/>
                  </a:prst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1578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EB3665-033B-0F4E-92C0-0C2AE42CF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958D9C-04FA-854C-89B0-DB61FD2EDA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A6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304ABF-08B5-7E49-B962-DE2408CE5895}"/>
              </a:ext>
            </a:extLst>
          </p:cNvPr>
          <p:cNvSpPr txBox="1"/>
          <p:nvPr/>
        </p:nvSpPr>
        <p:spPr>
          <a:xfrm>
            <a:off x="3728204" y="2998113"/>
            <a:ext cx="473559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spc="3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ПРОГРАММЫ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AE3A8D1C-84C3-394A-BE19-15A428225D5A}"/>
              </a:ext>
            </a:extLst>
          </p:cNvPr>
          <p:cNvSpPr/>
          <p:nvPr/>
        </p:nvSpPr>
        <p:spPr>
          <a:xfrm>
            <a:off x="3366627" y="2805931"/>
            <a:ext cx="486617" cy="623069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3874364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36423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1+1. Калинин и </a:t>
            </a:r>
            <a:r>
              <a:rPr lang="ru-RU" sz="2200" b="1" spc="50" dirty="0" err="1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Райтраун</a:t>
            </a:r>
            <a:endParaRPr lang="ru-RU" sz="2200" b="1" spc="50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УТРЕННЕЕ ШОУ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 </a:t>
            </a:r>
            <a:endParaRPr lang="x-none" dirty="0">
              <a:solidFill>
                <a:prstClr val="white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1037439" y="1540145"/>
            <a:ext cx="2487871" cy="430887"/>
            <a:chOff x="1443194" y="4504377"/>
            <a:chExt cx="248787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>
                <a:solidFill>
                  <a:prstClr val="white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prstClr val="white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БУДНИ / 09:00 – 13:00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053148" y="2349966"/>
            <a:ext cx="1665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4 162 520</a:t>
            </a:r>
            <a:r>
              <a:rPr lang="en-US" sz="2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22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053148" y="2743321"/>
            <a:ext cx="21194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еженедельный охват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1053148" y="3262245"/>
            <a:ext cx="234230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Кирилл Калинин</a:t>
            </a:r>
            <a:br>
              <a:rPr lang="ru-RU" sz="21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</a:br>
            <a:r>
              <a:rPr lang="ru-RU" sz="21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Артём </a:t>
            </a:r>
            <a:r>
              <a:rPr lang="ru-RU" sz="2100" spc="50" dirty="0" err="1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Райтраун</a:t>
            </a:r>
            <a:endParaRPr lang="en-US" sz="21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1053148" y="4279691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ведущие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C3756BA-8CEB-7E47-B99E-06ADCA8506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59" name="Rectangle 3">
            <a:extLst>
              <a:ext uri="{FF2B5EF4-FFF2-40B4-BE49-F238E27FC236}">
                <a16:creationId xmlns:a16="http://schemas.microsoft.com/office/drawing/2014/main" id="{1CEC1C3C-FFFA-5748-8F5E-1AC1373BD2E5}"/>
              </a:ext>
            </a:extLst>
          </p:cNvPr>
          <p:cNvSpPr/>
          <p:nvPr/>
        </p:nvSpPr>
        <p:spPr>
          <a:xfrm>
            <a:off x="1040775" y="4881304"/>
            <a:ext cx="24749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Каждый будний день с 7 до 11 утра утреннее шоу «1+1. Калинин и </a:t>
            </a:r>
            <a:r>
              <a:rPr lang="ru-RU" sz="1200" dirty="0" err="1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Райтраун</a:t>
            </a:r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» на Новом Радио!</a:t>
            </a:r>
            <a:br>
              <a:rPr lang="ru-RU" sz="12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Многомиллионную аудиторию ждёт море сюрпризов, среди которых крутые рубрики и интерактивные игры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65C372-8ED8-5548-A3E0-F1CE61687FEB}"/>
              </a:ext>
            </a:extLst>
          </p:cNvPr>
          <p:cNvSpPr txBox="1"/>
          <p:nvPr/>
        </p:nvSpPr>
        <p:spPr>
          <a:xfrm>
            <a:off x="8762723" y="1154239"/>
            <a:ext cx="1814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ИГРЫ И РУБРИКИ: </a:t>
            </a:r>
            <a:endParaRPr lang="ru-RU" sz="1400" dirty="0">
              <a:solidFill>
                <a:srgbClr val="003A6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766790" y="1552433"/>
            <a:ext cx="30841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«Этот как его» </a:t>
            </a:r>
          </a:p>
          <a:p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Называем фамилию известного персонажа. Слушатель должен быстро вспомнить имя. Если вспомнил 5 раза подряд, выиграл. Если тормозит — берём следующего и отсчёт — заново.</a:t>
            </a:r>
            <a:b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ru-RU" sz="1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«Продолжение следует» </a:t>
            </a:r>
          </a:p>
          <a:p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Ведущие включают кусок известного или неизвестного трека не до конца, а слушатель должен выбрать правильный ответ из предложенных ведущими.</a:t>
            </a:r>
          </a:p>
          <a:p>
            <a:r>
              <a:rPr lang="ru-RU" sz="1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«</a:t>
            </a:r>
            <a:r>
              <a:rPr lang="ru-RU" sz="1200" spc="50" dirty="0" err="1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Ландон</a:t>
            </a:r>
            <a:r>
              <a:rPr lang="ru-RU" sz="1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из зэ </a:t>
            </a:r>
            <a:r>
              <a:rPr lang="ru-RU" sz="1200" spc="50" dirty="0" err="1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кэпитал</a:t>
            </a:r>
            <a:r>
              <a:rPr lang="ru-RU" sz="1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»  </a:t>
            </a:r>
          </a:p>
          <a:p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Ведущие переводят известную русскую песню на английский язык (или наоборот), а слушатель должен позвонить и отгадать что это за песня. Суть рубрики в очень упрощенном кривом переводе - это касается перевода на русский, и максимально русифицированном произношении ведущего - это для перевода на английский.</a:t>
            </a:r>
            <a:b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ru-RU" sz="1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«Пой на Новом»</a:t>
            </a:r>
          </a:p>
          <a:p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Триумфальное возвращение легендарной игры. Задаём тему или слово. У слушателей час, чтобы прислать свои вокальные шедевры на наш </a:t>
            </a:r>
            <a:r>
              <a:rPr lang="en-US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WA</a:t>
            </a:r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 Лучшее ставим в эфир.</a:t>
            </a:r>
            <a:b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ru-RU" sz="12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«Выпускай новичка»  </a:t>
            </a:r>
          </a:p>
          <a:p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Суть рубрики простая, слушатели присылают нам свои песни, а мы в конце недели (по пятницам)  включаем в эфире самые смешные.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1040775" y="6570244"/>
            <a:ext cx="9756968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*Источник: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Mediascope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Radio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Index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Россия (города 100 000+), 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Июль – Декабрь 2023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Пн.-Пт., 07:00-11:00 (по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Мск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), 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Reach Weekly,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Все 1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2+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467" y="1582074"/>
            <a:ext cx="4924461" cy="375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9781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27799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ЖИВАЯ СРЕДА</a:t>
            </a:r>
          </a:p>
          <a:p>
            <a:r>
              <a:rPr lang="en-US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LIVE-</a:t>
            </a:r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757304" y="5420335"/>
            <a:ext cx="16626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629</a:t>
            </a:r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000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851081" y="5885130"/>
            <a:ext cx="1475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ПРОСМОТРОВ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A6DD22-2069-3148-A656-9891D397900B}"/>
              </a:ext>
            </a:extLst>
          </p:cNvPr>
          <p:cNvSpPr/>
          <p:nvPr/>
        </p:nvSpPr>
        <p:spPr>
          <a:xfrm>
            <a:off x="4489972" y="1181958"/>
            <a:ext cx="70816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Пространство, созданное специально для проведения и трансляции </a:t>
            </a:r>
            <a:r>
              <a:rPr lang="ru-RU" sz="1400" dirty="0" err="1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live</a:t>
            </a:r>
            <a:r>
              <a:rPr lang="ru-RU" sz="1400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-концертов, в котором задействованы самые современные музыкальные установки и инструменты, «умный» свет и уникальное видеооборудование. </a:t>
            </a:r>
            <a:endParaRPr lang="en-US" sz="1400" dirty="0">
              <a:solidFill>
                <a:srgbClr val="00427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Звёзды российского шоу-бизнеса первой величины проводят эксклюзивные концерты, представляют новые песни и общаются с поклонниками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CC9BBF-497C-A049-A5B4-FAC3E15C8EB1}"/>
              </a:ext>
            </a:extLst>
          </p:cNvPr>
          <p:cNvSpPr txBox="1"/>
          <p:nvPr/>
        </p:nvSpPr>
        <p:spPr>
          <a:xfrm>
            <a:off x="5355908" y="5420335"/>
            <a:ext cx="16626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478</a:t>
            </a:r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000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D6C0BE-E0FA-B844-8835-7BA54BF06665}"/>
              </a:ext>
            </a:extLst>
          </p:cNvPr>
          <p:cNvSpPr txBox="1"/>
          <p:nvPr/>
        </p:nvSpPr>
        <p:spPr>
          <a:xfrm>
            <a:off x="5449685" y="5885130"/>
            <a:ext cx="1475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ПРОСМОТРОВ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5A50F07-7B4A-B146-923F-7AC3FB98CE96}"/>
              </a:ext>
            </a:extLst>
          </p:cNvPr>
          <p:cNvSpPr txBox="1"/>
          <p:nvPr/>
        </p:nvSpPr>
        <p:spPr>
          <a:xfrm>
            <a:off x="1029889" y="6568904"/>
            <a:ext cx="8033795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Источник: данные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соцсети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VK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.</a:t>
            </a:r>
          </a:p>
        </p:txBody>
      </p:sp>
      <p:grpSp>
        <p:nvGrpSpPr>
          <p:cNvPr id="47" name="Group 20">
            <a:extLst>
              <a:ext uri="{FF2B5EF4-FFF2-40B4-BE49-F238E27FC236}">
                <a16:creationId xmlns:a16="http://schemas.microsoft.com/office/drawing/2014/main" id="{254A77AC-0464-EE4F-8BFF-1D7CC6401866}"/>
              </a:ext>
            </a:extLst>
          </p:cNvPr>
          <p:cNvGrpSpPr/>
          <p:nvPr/>
        </p:nvGrpSpPr>
        <p:grpSpPr>
          <a:xfrm>
            <a:off x="1091307" y="1570820"/>
            <a:ext cx="2487871" cy="430887"/>
            <a:chOff x="1443194" y="4504377"/>
            <a:chExt cx="2487871" cy="430887"/>
          </a:xfrm>
        </p:grpSpPr>
        <p:sp>
          <p:nvSpPr>
            <p:cNvPr id="48" name="Rounded Rectangle 23">
              <a:extLst>
                <a:ext uri="{FF2B5EF4-FFF2-40B4-BE49-F238E27FC236}">
                  <a16:creationId xmlns:a16="http://schemas.microsoft.com/office/drawing/2014/main" id="{FA18849A-CB4E-C544-B76D-CD8268691C63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F70936D-665E-2444-B054-AF3EE50021E9}"/>
                </a:ext>
              </a:extLst>
            </p:cNvPr>
            <p:cNvSpPr txBox="1"/>
            <p:nvPr/>
          </p:nvSpPr>
          <p:spPr>
            <a:xfrm>
              <a:off x="1593711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СРЕДА / 20:00 – 21:00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43F7B54-397B-204E-89DA-4C001E2B10BE}"/>
              </a:ext>
            </a:extLst>
          </p:cNvPr>
          <p:cNvSpPr txBox="1"/>
          <p:nvPr/>
        </p:nvSpPr>
        <p:spPr>
          <a:xfrm>
            <a:off x="1241824" y="1279542"/>
            <a:ext cx="1548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КАЖДЫЙ МЕСЯЦ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A77E9F6E-F38C-F84A-AFE8-1CD18EFCF1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FCC9BBF-497C-A049-A5B4-FAC3E15C8EB1}"/>
              </a:ext>
            </a:extLst>
          </p:cNvPr>
          <p:cNvSpPr txBox="1"/>
          <p:nvPr/>
        </p:nvSpPr>
        <p:spPr>
          <a:xfrm>
            <a:off x="9033211" y="5420335"/>
            <a:ext cx="16626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285 000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D6C0BE-E0FA-B844-8835-7BA54BF06665}"/>
              </a:ext>
            </a:extLst>
          </p:cNvPr>
          <p:cNvSpPr txBox="1"/>
          <p:nvPr/>
        </p:nvSpPr>
        <p:spPr>
          <a:xfrm>
            <a:off x="9126988" y="5885130"/>
            <a:ext cx="1475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ПРОСМОТРОВ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66763" y="2514600"/>
            <a:ext cx="10672923" cy="2540799"/>
            <a:chOff x="766763" y="2514600"/>
            <a:chExt cx="10672923" cy="2540799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4CC4D24B-D806-1E4F-87D8-586EF7211B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0" r="19059"/>
            <a:stretch/>
          </p:blipFill>
          <p:spPr>
            <a:xfrm>
              <a:off x="7868198" y="2517715"/>
              <a:ext cx="3571488" cy="2536885"/>
            </a:xfrm>
            <a:prstGeom prst="rect">
              <a:avLst/>
            </a:prstGeom>
          </p:spPr>
        </p:pic>
        <p:pic>
          <p:nvPicPr>
            <p:cNvPr id="1026" name="Picture 2" descr="https://www.ok-magazine.ru/images/cache/2020/12/28/resize_1080_1350_true_crop_1080_607_0_112_q90_675461_0424e7ff46c18faca85babe33.jpeg"/>
            <p:cNvPicPr>
              <a:picLocks noChangeAspect="1" noChangeArrowheads="1"/>
            </p:cNvPicPr>
            <p:nvPr/>
          </p:nvPicPr>
          <p:blipFill rotWithShape="1"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6" r="14186" b="874"/>
            <a:stretch/>
          </p:blipFill>
          <p:spPr bwMode="auto">
            <a:xfrm>
              <a:off x="766763" y="2514600"/>
              <a:ext cx="3607351" cy="253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s://www.songslyrics.ru/wp-content/uploads/2021/09/gayazovs-brothers.jpg"/>
            <p:cNvPicPr>
              <a:picLocks noChangeAspect="1" noChangeArrowheads="1"/>
            </p:cNvPicPr>
            <p:nvPr/>
          </p:nvPicPr>
          <p:blipFill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9541" y="2515092"/>
              <a:ext cx="3592920" cy="2540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20">
            <a:extLst>
              <a:ext uri="{FF2B5EF4-FFF2-40B4-BE49-F238E27FC236}">
                <a16:creationId xmlns:a16="http://schemas.microsoft.com/office/drawing/2014/main" id="{9405A8B2-315F-9543-8C77-F03C6C2F440B}"/>
              </a:ext>
            </a:extLst>
          </p:cNvPr>
          <p:cNvGrpSpPr/>
          <p:nvPr/>
        </p:nvGrpSpPr>
        <p:grpSpPr>
          <a:xfrm>
            <a:off x="4826405" y="4882814"/>
            <a:ext cx="2589501" cy="589589"/>
            <a:chOff x="1443194" y="4504377"/>
            <a:chExt cx="2487871" cy="589589"/>
          </a:xfrm>
        </p:grpSpPr>
        <p:sp>
          <p:nvSpPr>
            <p:cNvPr id="39" name="Rounded Rectangle 23">
              <a:extLst>
                <a:ext uri="{FF2B5EF4-FFF2-40B4-BE49-F238E27FC236}">
                  <a16:creationId xmlns:a16="http://schemas.microsoft.com/office/drawing/2014/main" id="{5F08CC28-F507-F842-BC24-DE6E3CCA197A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D8D575B-D956-6A4D-985A-EE6F870183F0}"/>
                </a:ext>
              </a:extLst>
            </p:cNvPr>
            <p:cNvSpPr txBox="1"/>
            <p:nvPr/>
          </p:nvSpPr>
          <p:spPr>
            <a:xfrm>
              <a:off x="1677064" y="4570746"/>
              <a:ext cx="2222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GAYAZOVS BROTHERS</a:t>
              </a:r>
              <a:endParaRPr lang="ru-RU" sz="1400" b="1" spc="5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1461093" y="4868863"/>
            <a:ext cx="2255060" cy="430887"/>
            <a:chOff x="1443194" y="4504377"/>
            <a:chExt cx="248787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JONY</a:t>
              </a:r>
              <a:endParaRPr lang="ru-RU" sz="1400" b="1" spc="5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</p:grpSp>
      <p:grpSp>
        <p:nvGrpSpPr>
          <p:cNvPr id="43" name="Group 20">
            <a:extLst>
              <a:ext uri="{FF2B5EF4-FFF2-40B4-BE49-F238E27FC236}">
                <a16:creationId xmlns:a16="http://schemas.microsoft.com/office/drawing/2014/main" id="{7D30D30F-08F4-2548-9DEE-C6EE49E8C8E2}"/>
              </a:ext>
            </a:extLst>
          </p:cNvPr>
          <p:cNvGrpSpPr/>
          <p:nvPr/>
        </p:nvGrpSpPr>
        <p:grpSpPr>
          <a:xfrm>
            <a:off x="8526158" y="4882813"/>
            <a:ext cx="2624856" cy="430887"/>
            <a:chOff x="1443194" y="4504377"/>
            <a:chExt cx="2587037" cy="430887"/>
          </a:xfrm>
        </p:grpSpPr>
        <p:sp>
          <p:nvSpPr>
            <p:cNvPr id="44" name="Rounded Rectangle 23">
              <a:extLst>
                <a:ext uri="{FF2B5EF4-FFF2-40B4-BE49-F238E27FC236}">
                  <a16:creationId xmlns:a16="http://schemas.microsoft.com/office/drawing/2014/main" id="{96FB05F7-C3E6-3940-9D2B-7FA27C45FD61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7F857A3-4FB8-E94C-A2DB-D47A89A816AF}"/>
                </a:ext>
              </a:extLst>
            </p:cNvPr>
            <p:cNvSpPr txBox="1"/>
            <p:nvPr/>
          </p:nvSpPr>
          <p:spPr>
            <a:xfrm>
              <a:off x="1807535" y="4570746"/>
              <a:ext cx="22226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ЕЛЕНА ТЕМНИКОВА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4020687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77460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МУЗЫКАСТИНГ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МУЗЫКАЛЬНЫЙ КОНКУРС В ЭФИРЕ РАДИОСТАНЦИИ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5236677" y="1334449"/>
            <a:ext cx="2574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2 800 000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2EB8742-C892-C642-8A78-9C2F6A2B5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51" y="2158320"/>
            <a:ext cx="2998928" cy="246882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7C13DD5-3F44-1B49-B560-84833D06ED97}"/>
              </a:ext>
            </a:extLst>
          </p:cNvPr>
          <p:cNvSpPr txBox="1"/>
          <p:nvPr/>
        </p:nvSpPr>
        <p:spPr>
          <a:xfrm>
            <a:off x="5358830" y="1901368"/>
            <a:ext cx="2401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spc="50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ПРОСМОТРОВ ОНЛАЙН*</a:t>
            </a:r>
            <a:endParaRPr lang="ru-RU" sz="1400" b="1" spc="50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E26A488-EC2C-BB4E-82A5-72FDEFC4A8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5A50F07-7B4A-B146-923F-7AC3FB98CE96}"/>
              </a:ext>
            </a:extLst>
          </p:cNvPr>
          <p:cNvSpPr txBox="1"/>
          <p:nvPr/>
        </p:nvSpPr>
        <p:spPr>
          <a:xfrm>
            <a:off x="1029889" y="6568904"/>
            <a:ext cx="8033795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Источник: данные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соцсетей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данные конкурса 2022 г.</a:t>
            </a:r>
          </a:p>
        </p:txBody>
      </p:sp>
      <p:pic>
        <p:nvPicPr>
          <p:cNvPr id="1030" name="Picture 6" descr="https://muz.newradio.ru/images/vk-to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919" y="5750627"/>
            <a:ext cx="418024" cy="41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uz.newradio.ru/images/newRadi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745" y="5860544"/>
            <a:ext cx="742778" cy="29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https://muz.newradio.ru/images/zhar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393" y="5816832"/>
            <a:ext cx="745190" cy="33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muz.newradio.ru/images/megafon-whil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119" y="5862022"/>
            <a:ext cx="960516" cy="25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2A6DD22-2069-3148-A656-9891D397900B}"/>
              </a:ext>
            </a:extLst>
          </p:cNvPr>
          <p:cNvSpPr/>
          <p:nvPr/>
        </p:nvSpPr>
        <p:spPr>
          <a:xfrm>
            <a:off x="5143061" y="2393615"/>
            <a:ext cx="3654038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«Новое Радио» вместе с </a:t>
            </a:r>
            <a:r>
              <a:rPr lang="ru-RU" sz="1300" dirty="0" err="1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топовыми</a:t>
            </a:r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музыкальными лейблами проводит ежегодный конкурс молодых исполнителей — «</a:t>
            </a:r>
            <a:r>
              <a:rPr lang="ru-RU" sz="1300" dirty="0" err="1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Музыкастинг</a:t>
            </a:r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»!</a:t>
            </a:r>
          </a:p>
          <a:p>
            <a:endParaRPr lang="ru-RU" sz="1300" dirty="0">
              <a:solidFill>
                <a:srgbClr val="2B4E76"/>
              </a:solidFill>
              <a:latin typeface="Roboto" panose="02000000000000000000" pitchFamily="2" charset="0"/>
              <a:ea typeface="Roboto" panose="02000000000000000000" pitchFamily="2" charset="0"/>
              <a:cs typeface="Roboto" charset="0"/>
            </a:endParaRPr>
          </a:p>
          <a:p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Победитель получает профессиональную запись </a:t>
            </a:r>
            <a:r>
              <a:rPr lang="ru-RU" sz="1300" dirty="0" err="1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сингла</a:t>
            </a:r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, его ротацию в эфире радиостанции, контракт с </a:t>
            </a:r>
            <a:r>
              <a:rPr lang="ru-RU" sz="1300" dirty="0" err="1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лейблом</a:t>
            </a:r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на релиз песни и клипа, а также гарантированное включение в </a:t>
            </a:r>
            <a:r>
              <a:rPr lang="ru-RU" sz="1300" dirty="0" err="1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лайнап</a:t>
            </a:r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популярных музыкальных фестивалей. </a:t>
            </a:r>
          </a:p>
          <a:p>
            <a:endParaRPr lang="ru-RU" sz="1300" dirty="0">
              <a:solidFill>
                <a:srgbClr val="2B4E76"/>
              </a:solidFill>
              <a:latin typeface="Roboto" panose="02000000000000000000" pitchFamily="2" charset="0"/>
              <a:ea typeface="Roboto" panose="02000000000000000000" pitchFamily="2" charset="0"/>
              <a:cs typeface="Roboto" charset="0"/>
            </a:endParaRPr>
          </a:p>
          <a:p>
            <a:r>
              <a:rPr lang="ru-RU" sz="1300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Будущих звезд шоу-бизнеса определяют слушатели «Нового Радио» и профессиональное жюри, в состав которого входят главные музыкальные эксперты страны, а также генеральный продюсер  «Нового Радио» Роман Емельянов. </a:t>
            </a:r>
            <a:r>
              <a:rPr lang="ru-RU" sz="13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 этом году </a:t>
            </a:r>
            <a:r>
              <a:rPr lang="ru-RU" sz="1300" b="1" dirty="0" err="1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Музыкастинг</a:t>
            </a:r>
            <a:r>
              <a:rPr lang="ru-RU" sz="13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состоялся в 6</a:t>
            </a:r>
            <a:r>
              <a:rPr lang="en-US" sz="13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</a:t>
            </a:r>
            <a:r>
              <a:rPr lang="ru-RU" sz="13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раз.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/>
          <a:srcRect l="74848" t="17319" r="12020" b="17765"/>
          <a:stretch/>
        </p:blipFill>
        <p:spPr>
          <a:xfrm>
            <a:off x="9836830" y="908049"/>
            <a:ext cx="2035715" cy="5660855"/>
          </a:xfrm>
          <a:prstGeom prst="rect">
            <a:avLst/>
          </a:prstGeom>
        </p:spPr>
      </p:pic>
      <p:grpSp>
        <p:nvGrpSpPr>
          <p:cNvPr id="47" name="Group 20">
            <a:extLst>
              <a:ext uri="{FF2B5EF4-FFF2-40B4-BE49-F238E27FC236}">
                <a16:creationId xmlns:a16="http://schemas.microsoft.com/office/drawing/2014/main" id="{254A77AC-0464-EE4F-8BFF-1D7CC6401866}"/>
              </a:ext>
            </a:extLst>
          </p:cNvPr>
          <p:cNvGrpSpPr/>
          <p:nvPr/>
        </p:nvGrpSpPr>
        <p:grpSpPr>
          <a:xfrm>
            <a:off x="1091307" y="1570820"/>
            <a:ext cx="3137793" cy="589589"/>
            <a:chOff x="1443194" y="4504377"/>
            <a:chExt cx="2487871" cy="589589"/>
          </a:xfrm>
        </p:grpSpPr>
        <p:sp>
          <p:nvSpPr>
            <p:cNvPr id="48" name="Rounded Rectangle 23">
              <a:extLst>
                <a:ext uri="{FF2B5EF4-FFF2-40B4-BE49-F238E27FC236}">
                  <a16:creationId xmlns:a16="http://schemas.microsoft.com/office/drawing/2014/main" id="{FA18849A-CB4E-C544-B76D-CD8268691C63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F70936D-665E-2444-B054-AF3EE50021E9}"/>
                </a:ext>
              </a:extLst>
            </p:cNvPr>
            <p:cNvSpPr txBox="1"/>
            <p:nvPr/>
          </p:nvSpPr>
          <p:spPr>
            <a:xfrm>
              <a:off x="1593711" y="4570746"/>
              <a:ext cx="2222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ЕЖЕГОДНО / МАЙ-ОКТЯБРЬ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2" y="4475183"/>
            <a:ext cx="2973442" cy="194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390031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4069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ХИТ-ПАРАД «ВЫСШАЯ ЛИГА»</a:t>
            </a:r>
            <a:endParaRPr lang="en-US" sz="2200" b="1" spc="50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МУЗЫКАЛЬНАЯ 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1037440" y="1540145"/>
            <a:ext cx="2231708" cy="430887"/>
            <a:chOff x="1443194" y="4504377"/>
            <a:chExt cx="248787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625567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ПТ / 20:00 – 22:00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053148" y="2895640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638 905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053148" y="3360435"/>
            <a:ext cx="2510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 пятницу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1053148" y="4523754"/>
            <a:ext cx="22621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Роман</a:t>
            </a:r>
          </a:p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Емельянов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1053148" y="548171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9385052-50F8-AA44-BEE3-9E60533F7EE8}"/>
              </a:ext>
            </a:extLst>
          </p:cNvPr>
          <p:cNvSpPr txBox="1"/>
          <p:nvPr/>
        </p:nvSpPr>
        <p:spPr>
          <a:xfrm>
            <a:off x="8633879" y="2068783"/>
            <a:ext cx="19069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2B4E76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О ПРОЕКТЕ: 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1029889" y="6570244"/>
            <a:ext cx="1026948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*Источник: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Mediascope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Radio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Index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Россия (города 100 000+),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Апрель - Сентябрь 2023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Пт.,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18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:00-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20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:00; Вс., 11:00-13:00 (по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Мск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), 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Reach Daily,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Все 1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2+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.</a:t>
            </a:r>
          </a:p>
        </p:txBody>
      </p:sp>
      <p:grpSp>
        <p:nvGrpSpPr>
          <p:cNvPr id="26" name="Group 20">
            <a:extLst>
              <a:ext uri="{FF2B5EF4-FFF2-40B4-BE49-F238E27FC236}">
                <a16:creationId xmlns:a16="http://schemas.microsoft.com/office/drawing/2014/main" id="{7B521F6F-7D7B-B043-9647-ABD276D02CCD}"/>
              </a:ext>
            </a:extLst>
          </p:cNvPr>
          <p:cNvGrpSpPr/>
          <p:nvPr/>
        </p:nvGrpSpPr>
        <p:grpSpPr>
          <a:xfrm>
            <a:off x="1037440" y="2155744"/>
            <a:ext cx="2231708" cy="430887"/>
            <a:chOff x="1443194" y="4504377"/>
            <a:chExt cx="2487871" cy="430887"/>
          </a:xfrm>
        </p:grpSpPr>
        <p:sp>
          <p:nvSpPr>
            <p:cNvPr id="27" name="Rounded Rectangle 23">
              <a:extLst>
                <a:ext uri="{FF2B5EF4-FFF2-40B4-BE49-F238E27FC236}">
                  <a16:creationId xmlns:a16="http://schemas.microsoft.com/office/drawing/2014/main" id="{46813D83-5FE8-4348-9C06-F2C60D4AA4F6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C598B2-5443-124E-8389-D711B2DBA2AC}"/>
                </a:ext>
              </a:extLst>
            </p:cNvPr>
            <p:cNvSpPr txBox="1"/>
            <p:nvPr/>
          </p:nvSpPr>
          <p:spPr>
            <a:xfrm>
              <a:off x="1625567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ВС / 13:00 – 15:00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7DE8DD-7797-B64C-BC81-3EAC803FE25F}"/>
              </a:ext>
            </a:extLst>
          </p:cNvPr>
          <p:cNvSpPr/>
          <p:nvPr/>
        </p:nvSpPr>
        <p:spPr>
          <a:xfrm>
            <a:off x="8633879" y="2691004"/>
            <a:ext cx="288607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На основе предпочтений слушателей формируется </a:t>
            </a:r>
          </a:p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20-ка лучших артистов!</a:t>
            </a:r>
          </a:p>
          <a:p>
            <a:endParaRPr lang="ru-RU" sz="1400" dirty="0">
              <a:solidFill>
                <a:srgbClr val="2B4E76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Ведущий, с присущим только ему особенным чувством юмора, представляет хит-парад «Нового Радио» за прошедшую неделю, а также делится эксклюзивными новостями </a:t>
            </a:r>
            <a:b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</a:b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из мира шоу-бизнеса!</a:t>
            </a:r>
          </a:p>
        </p:txBody>
      </p:sp>
      <p:pic>
        <p:nvPicPr>
          <p:cNvPr id="29" name="Picture 12">
            <a:extLst>
              <a:ext uri="{FF2B5EF4-FFF2-40B4-BE49-F238E27FC236}">
                <a16:creationId xmlns:a16="http://schemas.microsoft.com/office/drawing/2014/main" id="{7F60CD57-6CC9-BF41-A781-D4336FA21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94" y="1256198"/>
            <a:ext cx="5000211" cy="49922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CF81E7E-DB5A-B34C-AF4E-28AC62B954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044910" y="3672892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439 912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044910" y="4137687"/>
            <a:ext cx="2874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 воскресенье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985729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4069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ЧТО БЫЛО РАНЬШЕ?</a:t>
            </a:r>
            <a:endParaRPr lang="en-US" sz="2200" b="1" spc="50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МУЗЫКАЛЬНАЯ 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1037440" y="1540145"/>
            <a:ext cx="2231708" cy="430887"/>
            <a:chOff x="1443194" y="4504377"/>
            <a:chExt cx="248787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625567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ВТ / 21:00 – 22:00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053148" y="2895640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184 586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053148" y="3360435"/>
            <a:ext cx="2653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во вторник 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1053148" y="4523754"/>
            <a:ext cx="21595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Данила </a:t>
            </a:r>
          </a:p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Михайлов </a:t>
            </a:r>
          </a:p>
          <a:p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1053148" y="548171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9385052-50F8-AA44-BEE3-9E60533F7EE8}"/>
              </a:ext>
            </a:extLst>
          </p:cNvPr>
          <p:cNvSpPr txBox="1"/>
          <p:nvPr/>
        </p:nvSpPr>
        <p:spPr>
          <a:xfrm>
            <a:off x="8633879" y="2068783"/>
            <a:ext cx="19069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2B4E76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О ПРОЕКТЕ: 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1029889" y="6570244"/>
            <a:ext cx="1026948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*Источник: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Mediascope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Radio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Index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Россия (города 100 000+),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Июль – Декабрь 2023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Вт.,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1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9:00-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20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:00; Сб., 16:00-17:00 (по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Мск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), 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Reach Daily,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Все 1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2+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.</a:t>
            </a:r>
          </a:p>
        </p:txBody>
      </p:sp>
      <p:grpSp>
        <p:nvGrpSpPr>
          <p:cNvPr id="26" name="Group 20">
            <a:extLst>
              <a:ext uri="{FF2B5EF4-FFF2-40B4-BE49-F238E27FC236}">
                <a16:creationId xmlns:a16="http://schemas.microsoft.com/office/drawing/2014/main" id="{7B521F6F-7D7B-B043-9647-ABD276D02CCD}"/>
              </a:ext>
            </a:extLst>
          </p:cNvPr>
          <p:cNvGrpSpPr/>
          <p:nvPr/>
        </p:nvGrpSpPr>
        <p:grpSpPr>
          <a:xfrm>
            <a:off x="1037440" y="2155744"/>
            <a:ext cx="2231708" cy="430887"/>
            <a:chOff x="1443194" y="4504377"/>
            <a:chExt cx="2487871" cy="430887"/>
          </a:xfrm>
        </p:grpSpPr>
        <p:sp>
          <p:nvSpPr>
            <p:cNvPr id="27" name="Rounded Rectangle 23">
              <a:extLst>
                <a:ext uri="{FF2B5EF4-FFF2-40B4-BE49-F238E27FC236}">
                  <a16:creationId xmlns:a16="http://schemas.microsoft.com/office/drawing/2014/main" id="{46813D83-5FE8-4348-9C06-F2C60D4AA4F6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C598B2-5443-124E-8389-D711B2DBA2AC}"/>
                </a:ext>
              </a:extLst>
            </p:cNvPr>
            <p:cNvSpPr txBox="1"/>
            <p:nvPr/>
          </p:nvSpPr>
          <p:spPr>
            <a:xfrm>
              <a:off x="1625567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СБ / 18:00 – 19:00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7DE8DD-7797-B64C-BC81-3EAC803FE25F}"/>
              </a:ext>
            </a:extLst>
          </p:cNvPr>
          <p:cNvSpPr/>
          <p:nvPr/>
        </p:nvSpPr>
        <p:spPr>
          <a:xfrm>
            <a:off x="8633879" y="2691004"/>
            <a:ext cx="28860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В хронологическом порядке слушаем крутые треки, которые были новыми, когда Нового еще не было.</a:t>
            </a:r>
          </a:p>
        </p:txBody>
      </p:sp>
      <p:pic>
        <p:nvPicPr>
          <p:cNvPr id="29" name="Picture 12">
            <a:extLst>
              <a:ext uri="{FF2B5EF4-FFF2-40B4-BE49-F238E27FC236}">
                <a16:creationId xmlns:a16="http://schemas.microsoft.com/office/drawing/2014/main" id="{7F60CD57-6CC9-BF41-A781-D4336FA21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94" y="1256198"/>
            <a:ext cx="5000211" cy="49922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CF81E7E-DB5A-B34C-AF4E-28AC62B954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044910" y="3672892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445 548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044910" y="4137687"/>
            <a:ext cx="2526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 субботу 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911244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32624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ФРЕШ ТОК</a:t>
            </a:r>
          </a:p>
          <a:p>
            <a:r>
              <a:rPr lang="ru-RU" sz="2200" b="1" spc="5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ЕЖЕНЕДЕЛЬНОЕ ШОУ</a:t>
            </a:r>
            <a:endParaRPr lang="ru-RU" sz="2200" b="1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493866" y="1747294"/>
            <a:ext cx="2231708" cy="430887"/>
            <a:chOff x="1443194" y="4504377"/>
            <a:chExt cx="248787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625567" y="4570746"/>
              <a:ext cx="2222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ПТ / 14:00-15:00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856128" y="5002602"/>
            <a:ext cx="5616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Данила Михайлов и Сергей Мудрик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3028503" y="5464267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ведущие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9385052-50F8-AA44-BEE3-9E60533F7EE8}"/>
              </a:ext>
            </a:extLst>
          </p:cNvPr>
          <p:cNvSpPr txBox="1"/>
          <p:nvPr/>
        </p:nvSpPr>
        <p:spPr>
          <a:xfrm>
            <a:off x="3545233" y="1727510"/>
            <a:ext cx="19069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2B4E76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О ПРОЕКТЕ: </a:t>
            </a:r>
          </a:p>
        </p:txBody>
      </p:sp>
      <p:grpSp>
        <p:nvGrpSpPr>
          <p:cNvPr id="26" name="Group 20">
            <a:extLst>
              <a:ext uri="{FF2B5EF4-FFF2-40B4-BE49-F238E27FC236}">
                <a16:creationId xmlns:a16="http://schemas.microsoft.com/office/drawing/2014/main" id="{7B521F6F-7D7B-B043-9647-ABD276D02CCD}"/>
              </a:ext>
            </a:extLst>
          </p:cNvPr>
          <p:cNvGrpSpPr/>
          <p:nvPr/>
        </p:nvGrpSpPr>
        <p:grpSpPr>
          <a:xfrm>
            <a:off x="493866" y="2356641"/>
            <a:ext cx="2231708" cy="523220"/>
            <a:chOff x="1443194" y="4468277"/>
            <a:chExt cx="2487871" cy="523220"/>
          </a:xfrm>
        </p:grpSpPr>
        <p:sp>
          <p:nvSpPr>
            <p:cNvPr id="27" name="Rounded Rectangle 23">
              <a:extLst>
                <a:ext uri="{FF2B5EF4-FFF2-40B4-BE49-F238E27FC236}">
                  <a16:creationId xmlns:a16="http://schemas.microsoft.com/office/drawing/2014/main" id="{46813D83-5FE8-4348-9C06-F2C60D4AA4F6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C598B2-5443-124E-8389-D711B2DBA2AC}"/>
                </a:ext>
              </a:extLst>
            </p:cNvPr>
            <p:cNvSpPr txBox="1"/>
            <p:nvPr/>
          </p:nvSpPr>
          <p:spPr>
            <a:xfrm>
              <a:off x="1636114" y="4468277"/>
              <a:ext cx="22121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ВС / 16:00-17:00 (повтор)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7DE8DD-7797-B64C-BC81-3EAC803FE25F}"/>
              </a:ext>
            </a:extLst>
          </p:cNvPr>
          <p:cNvSpPr/>
          <p:nvPr/>
        </p:nvSpPr>
        <p:spPr>
          <a:xfrm>
            <a:off x="3444380" y="2190988"/>
            <a:ext cx="28860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«</a:t>
            </a:r>
            <a:r>
              <a:rPr lang="ru-RU" sz="1400" dirty="0" err="1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Фреш</a:t>
            </a: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 Ток» — еженедельное шоу на «Новом Радио», где ведущий Данила Михайлов и </a:t>
            </a:r>
            <a:r>
              <a:rPr lang="ru-RU" sz="1400" dirty="0" err="1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главред</a:t>
            </a: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 VK Музыки Сергей Мудрик будут обсуждать премьеры, интересные треки из </a:t>
            </a:r>
            <a:r>
              <a:rPr lang="ru-RU" sz="1400" dirty="0" err="1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чартов</a:t>
            </a: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 и, конечно, </a:t>
            </a:r>
            <a:r>
              <a:rPr lang="ru-RU" sz="1400" dirty="0" err="1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фрешменов</a:t>
            </a: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.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CF81E7E-DB5A-B34C-AF4E-28AC62B954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1050061"/>
            <a:ext cx="1356819" cy="510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25" y="551562"/>
            <a:ext cx="5754875" cy="57548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499100" y="3047291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430 186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493866" y="3542376"/>
            <a:ext cx="2507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 пятницу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478464" y="3875593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202 299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487670" y="4366237"/>
            <a:ext cx="2871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 воскресенье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666922" y="6499185"/>
            <a:ext cx="1026948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*Источник: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Mediascope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Radio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Index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Россия (города 100 000+),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Июль – Декабрь 2023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Пт.,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1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2:00-13:00; Вс., 14:00-15:00 (по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Мск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), 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Reach Daily,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Все 1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2+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3471199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5175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PRE-PARTY BY GJ M.HUSTLER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МУЗЫКАЛЬНАЯ 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1413585" y="1603657"/>
            <a:ext cx="2231708" cy="510714"/>
            <a:chOff x="1443194" y="4504377"/>
            <a:chExt cx="2487871" cy="303398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303398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625566" y="4570746"/>
              <a:ext cx="2305498" cy="182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ПТ, СБ / 23:00-00:00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59385052-50F8-AA44-BEE3-9E60533F7EE8}"/>
              </a:ext>
            </a:extLst>
          </p:cNvPr>
          <p:cNvSpPr txBox="1"/>
          <p:nvPr/>
        </p:nvSpPr>
        <p:spPr>
          <a:xfrm>
            <a:off x="1514438" y="4898965"/>
            <a:ext cx="22737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2B4E76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О ПРОЕКТЕ: 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7DE8DD-7797-B64C-BC81-3EAC803FE25F}"/>
              </a:ext>
            </a:extLst>
          </p:cNvPr>
          <p:cNvSpPr/>
          <p:nvPr/>
        </p:nvSpPr>
        <p:spPr>
          <a:xfrm>
            <a:off x="1413585" y="5362443"/>
            <a:ext cx="34411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Каждую неделю </a:t>
            </a:r>
            <a:r>
              <a:rPr lang="ru-RU" sz="1400" dirty="0" err="1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Диджей</a:t>
            </a: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dirty="0" err="1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М.Хастлер</a:t>
            </a: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 будет представлять эксклюзивный сет самой актуальной музыки.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514438" y="2811166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204 433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509204" y="3306251"/>
            <a:ext cx="2552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</a:t>
            </a:r>
            <a:r>
              <a:rPr lang="en-US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пятницу 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1493802" y="3639468"/>
            <a:ext cx="1848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223 194</a:t>
            </a:r>
            <a:r>
              <a:rPr lang="en-US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1503008" y="4130112"/>
            <a:ext cx="2526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 охват в субботу</a:t>
            </a:r>
            <a:endParaRPr lang="ru-RU" sz="12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666921" y="6499185"/>
            <a:ext cx="8443827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*Источник: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Mediascope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Radio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Index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 Россия (города 100 000+), </a:t>
            </a:r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Июль – Декабрь 2023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Пт.,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21:00-22:00; Сб., 21:00-22:00 (по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Мск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), 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Reach Daily,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 Все 1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2+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panose="020B0604020202020204" charset="0"/>
                <a:ea typeface="Roboto" panose="020B0604020202020204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178" y="507753"/>
            <a:ext cx="5714822" cy="571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67627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151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0927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#ЛИЧНЫЕСООБЩЕНИЯ</a:t>
            </a:r>
          </a:p>
          <a:p>
            <a:r>
              <a:rPr lang="ru-RU" sz="2200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ЕЖЕДНЕВНАЯ 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1037440" y="1540145"/>
            <a:ext cx="2558454" cy="430887"/>
            <a:chOff x="1443194" y="4504377"/>
            <a:chExt cx="2539326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625566" y="4570746"/>
              <a:ext cx="23569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spc="50" dirty="0">
                  <a:solidFill>
                    <a:prstClr val="white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БУДНИ / 15:00 – 16:00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746383" y="2557855"/>
            <a:ext cx="27318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Матвей</a:t>
            </a:r>
          </a:p>
          <a:p>
            <a:r>
              <a:rPr lang="ru-RU" sz="3000" spc="50" dirty="0" err="1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Болтушенков</a:t>
            </a:r>
            <a:endParaRPr lang="ru-RU" sz="3000" spc="50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839518" y="3573518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50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400" spc="50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7DE8DD-7797-B64C-BC81-3EAC803FE25F}"/>
              </a:ext>
            </a:extLst>
          </p:cNvPr>
          <p:cNvSpPr/>
          <p:nvPr/>
        </p:nvSpPr>
        <p:spPr>
          <a:xfrm>
            <a:off x="8726414" y="1492155"/>
            <a:ext cx="288607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Каждый будний день с 15:00 до 16:00 на Новом Радио проходит уникальное шоу «#ЛИЧНЫЕСООБЩЕНИЯ».</a:t>
            </a:r>
          </a:p>
          <a:p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 Это </a:t>
            </a:r>
            <a:r>
              <a:rPr lang="ru-RU" sz="140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захватывающее  </a:t>
            </a:r>
            <a:r>
              <a:rPr lang="ru-RU" sz="140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мероприятие предлагает слушателям настоящее море сюрпризов! В программе вас ждут увлекательные рубрики, интересные гости и интерактивные игры, которые подарят всем участникам отличное настроение и множество позитивных эмоций.</a:t>
            </a:r>
          </a:p>
        </p:txBody>
      </p:sp>
      <p:pic>
        <p:nvPicPr>
          <p:cNvPr id="29" name="Picture 12">
            <a:extLst>
              <a:ext uri="{FF2B5EF4-FFF2-40B4-BE49-F238E27FC236}">
                <a16:creationId xmlns:a16="http://schemas.microsoft.com/office/drawing/2014/main" id="{7F60CD57-6CC9-BF41-A781-D4336FA21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94" y="1256198"/>
            <a:ext cx="5000211" cy="49922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CF81E7E-DB5A-B34C-AF4E-28AC62B954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29845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4">
            <a:extLst>
              <a:ext uri="{FF2B5EF4-FFF2-40B4-BE49-F238E27FC236}">
                <a16:creationId xmlns:a16="http://schemas.microsoft.com/office/drawing/2014/main" id="{1644AE18-D5E0-4449-B490-9A694964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1" y="280620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spc="50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39" y="280620"/>
            <a:ext cx="41953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РЕГУЛЯРНЫЕ ПРОГРАММЫ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2" y="337340"/>
            <a:ext cx="237406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x-non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0514E2-D674-F24E-9714-8C9EC5DE137C}"/>
              </a:ext>
            </a:extLst>
          </p:cNvPr>
          <p:cNvSpPr txBox="1"/>
          <p:nvPr/>
        </p:nvSpPr>
        <p:spPr>
          <a:xfrm>
            <a:off x="1201035" y="1606514"/>
            <a:ext cx="199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5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ПТ / 18:00 – 20:00</a:t>
            </a:r>
          </a:p>
        </p:txBody>
      </p:sp>
      <p:pic>
        <p:nvPicPr>
          <p:cNvPr id="29" name="Picture 12">
            <a:extLst>
              <a:ext uri="{FF2B5EF4-FFF2-40B4-BE49-F238E27FC236}">
                <a16:creationId xmlns:a16="http://schemas.microsoft.com/office/drawing/2014/main" id="{7F60CD57-6CC9-BF41-A781-D4336FA21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560" y="1218093"/>
            <a:ext cx="5000211" cy="49922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CF81E7E-DB5A-B34C-AF4E-28AC62B954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19" y="251945"/>
            <a:ext cx="1356819" cy="510064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77DE8DD-7797-B64C-BC81-3EAC803FE25F}"/>
              </a:ext>
            </a:extLst>
          </p:cNvPr>
          <p:cNvSpPr/>
          <p:nvPr/>
        </p:nvSpPr>
        <p:spPr>
          <a:xfrm>
            <a:off x="712161" y="1304054"/>
            <a:ext cx="77330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spc="50" dirty="0">
                <a:solidFill>
                  <a:srgbClr val="003A63"/>
                </a:solidFill>
                <a:latin typeface="Roboto" panose="020B0604020202020204" charset="0"/>
                <a:ea typeface="Roboto" panose="020B0604020202020204" charset="0"/>
              </a:rPr>
              <a:t>ПОГОДА</a:t>
            </a:r>
            <a:br>
              <a:rPr lang="ru-RU" sz="1600" b="1" spc="50" dirty="0">
                <a:solidFill>
                  <a:srgbClr val="003A63"/>
                </a:solidFill>
                <a:latin typeface="Roboto" panose="020B0604020202020204" charset="0"/>
                <a:ea typeface="Roboto" panose="020B0604020202020204" charset="0"/>
              </a:rPr>
            </a:br>
            <a:r>
              <a:rPr lang="ru-RU" sz="1600" b="1" spc="50" dirty="0">
                <a:solidFill>
                  <a:srgbClr val="BB3B1D"/>
                </a:solidFill>
                <a:latin typeface="Roboto" panose="020B0604020202020204" charset="0"/>
                <a:ea typeface="Roboto" panose="020B0604020202020204" charset="0"/>
              </a:rPr>
              <a:t>Информация о погоде в Екатеринбурге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5742" y="1967163"/>
            <a:ext cx="6257482" cy="810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r>
              <a:rPr lang="ru-RU" sz="1600" b="1" dirty="0">
                <a:solidFill>
                  <a:srgbClr val="2B4E76"/>
                </a:solidFill>
                <a:latin typeface="Roboto"/>
                <a:ea typeface="Tahoma" charset="0"/>
                <a:cs typeface="Tahoma" charset="0"/>
              </a:rPr>
              <a:t>Екатеринбург</a:t>
            </a:r>
            <a:r>
              <a:rPr lang="pt-BR" sz="1600" b="1" dirty="0">
                <a:solidFill>
                  <a:srgbClr val="2B4E76"/>
                </a:solidFill>
                <a:latin typeface="Roboto"/>
                <a:ea typeface="Tahoma" charset="0"/>
                <a:cs typeface="Tahoma" charset="0"/>
              </a:rPr>
              <a:t>, </a:t>
            </a:r>
            <a:r>
              <a:rPr lang="ru-RU" sz="1600" b="1" dirty="0">
                <a:solidFill>
                  <a:srgbClr val="2B4E76"/>
                </a:solidFill>
                <a:latin typeface="Roboto"/>
                <a:ea typeface="Tahoma" charset="0"/>
                <a:cs typeface="Tahoma" charset="0"/>
              </a:rPr>
              <a:t>ежедневно</a:t>
            </a:r>
            <a:r>
              <a:rPr lang="pt-BR" sz="1600" dirty="0">
                <a:solidFill>
                  <a:srgbClr val="2B4E76"/>
                </a:solidFill>
                <a:latin typeface="Roboto"/>
                <a:ea typeface="Tahoma" charset="0"/>
                <a:cs typeface="Tahoma" charset="0"/>
              </a:rPr>
              <a:t>: 6:50, 7:50, 8:50, 9:50, 10:50, 11:50, 12:50, 13:50, 14:50, 15:50, 16:50, </a:t>
            </a:r>
            <a:r>
              <a:rPr lang="ru-RU" sz="1600" dirty="0">
                <a:solidFill>
                  <a:srgbClr val="2B4E76"/>
                </a:solidFill>
                <a:latin typeface="Roboto"/>
                <a:ea typeface="Tahoma" charset="0"/>
                <a:cs typeface="Tahoma" charset="0"/>
              </a:rPr>
              <a:t>   </a:t>
            </a:r>
            <a:r>
              <a:rPr lang="pt-BR" sz="1600" dirty="0">
                <a:solidFill>
                  <a:srgbClr val="2B4E76"/>
                </a:solidFill>
                <a:latin typeface="Roboto"/>
                <a:ea typeface="Tahoma" charset="0"/>
                <a:cs typeface="Tahoma" charset="0"/>
              </a:rPr>
              <a:t>17:50, 18:50, 19:50, 20:50, 21:50, 22:50, 23:50</a:t>
            </a:r>
            <a:r>
              <a:rPr lang="ru-RU" sz="1400" dirty="0">
                <a:solidFill>
                  <a:schemeClr val="bg1"/>
                </a:solidFill>
                <a:latin typeface="Roboto"/>
                <a:ea typeface="Tahoma" charset="0"/>
                <a:cs typeface="Tahoma" charset="0"/>
              </a:rPr>
              <a:t>00</a:t>
            </a:r>
            <a:r>
              <a:rPr lang="pt-BR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91306027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5C6D7C3D-CC1E-574E-8399-5E511DED7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117413" y="280622"/>
            <a:ext cx="722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54"/>
            <a:r>
              <a:rPr lang="ru-RU" sz="2200" b="1" spc="51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  <a:r>
              <a:rPr lang="ru-RU" sz="2200" b="1" spc="51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1037441" y="280622"/>
            <a:ext cx="2234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2200" b="1" spc="51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НОВОЕ РАДИО</a:t>
            </a:r>
            <a:endParaRPr lang="en-US" sz="2200" b="1" spc="51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pPr defTabSz="914354"/>
            <a:r>
              <a:rPr lang="en-US" sz="2200" b="1" spc="51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DIGITAL</a:t>
            </a:r>
            <a:endParaRPr lang="ru-RU" sz="2200" b="1" spc="51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815743" y="337342"/>
            <a:ext cx="237407" cy="303977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/>
            <a:r>
              <a:rPr lang="ru-RU" dirty="0">
                <a:solidFill>
                  <a:prstClr val="white"/>
                </a:solidFill>
              </a:rPr>
              <a:t> </a:t>
            </a:r>
            <a:endParaRPr lang="x-none" dirty="0">
              <a:solidFill>
                <a:prstClr val="white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E739CE-5374-3942-A0C0-4D6E013FCADA}"/>
              </a:ext>
            </a:extLst>
          </p:cNvPr>
          <p:cNvSpPr txBox="1"/>
          <p:nvPr/>
        </p:nvSpPr>
        <p:spPr>
          <a:xfrm>
            <a:off x="1117590" y="3043928"/>
            <a:ext cx="13755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en-US" sz="1300" b="1" spc="51" dirty="0">
                <a:solidFill>
                  <a:srgbClr val="A4A3A4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NEWRADIO.RU</a:t>
            </a:r>
            <a:endParaRPr lang="ru-RU" sz="1300" b="1" spc="51" dirty="0">
              <a:solidFill>
                <a:srgbClr val="A4A3A4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43CBD8-36D1-1144-AC29-C039BA433B88}"/>
              </a:ext>
            </a:extLst>
          </p:cNvPr>
          <p:cNvSpPr txBox="1"/>
          <p:nvPr/>
        </p:nvSpPr>
        <p:spPr>
          <a:xfrm>
            <a:off x="1070547" y="3789417"/>
            <a:ext cx="2050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32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1 154 103</a:t>
            </a:r>
            <a:endParaRPr lang="ru-RU" sz="2100" b="1" baseline="30000" dirty="0">
              <a:solidFill>
                <a:srgbClr val="BA3B1D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266B16-5908-FC44-818F-4A571D1207F9}"/>
              </a:ext>
            </a:extLst>
          </p:cNvPr>
          <p:cNvSpPr txBox="1"/>
          <p:nvPr/>
        </p:nvSpPr>
        <p:spPr>
          <a:xfrm>
            <a:off x="1070549" y="4254212"/>
            <a:ext cx="2107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1400" spc="51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посетителей в месяц</a:t>
            </a:r>
            <a:endParaRPr lang="ru-RU" sz="1400" spc="51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36AFDF-0FBF-734E-9843-00B6AAEFD564}"/>
              </a:ext>
            </a:extLst>
          </p:cNvPr>
          <p:cNvSpPr txBox="1"/>
          <p:nvPr/>
        </p:nvSpPr>
        <p:spPr>
          <a:xfrm>
            <a:off x="1070549" y="4830494"/>
            <a:ext cx="2050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32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2 651 301</a:t>
            </a:r>
            <a:endParaRPr lang="ru-RU" sz="2100" b="1" baseline="30000" dirty="0">
              <a:solidFill>
                <a:srgbClr val="BA3B1D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8BBC5F-47CD-2F4B-8C40-7BE01BA86C9C}"/>
              </a:ext>
            </a:extLst>
          </p:cNvPr>
          <p:cNvSpPr txBox="1"/>
          <p:nvPr/>
        </p:nvSpPr>
        <p:spPr>
          <a:xfrm>
            <a:off x="1070548" y="5295289"/>
            <a:ext cx="1707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1400" spc="51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показов в месяц</a:t>
            </a:r>
            <a:endParaRPr lang="ru-RU" sz="1400" spc="51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2BFC35A-43EB-6846-85F3-94AA28E0B330}"/>
              </a:ext>
            </a:extLst>
          </p:cNvPr>
          <p:cNvSpPr txBox="1"/>
          <p:nvPr/>
        </p:nvSpPr>
        <p:spPr>
          <a:xfrm>
            <a:off x="4237012" y="3664617"/>
            <a:ext cx="1524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en-US" sz="2800" b="1" dirty="0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50</a:t>
            </a:r>
            <a:r>
              <a:rPr lang="ru-RU" sz="2800" b="1" dirty="0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7 723</a:t>
            </a:r>
            <a:endParaRPr lang="ru-RU" sz="2800" b="1" baseline="30000" dirty="0">
              <a:solidFill>
                <a:srgbClr val="003A63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648061-78A0-F147-9DF3-B2DE53A0DFF5}"/>
              </a:ext>
            </a:extLst>
          </p:cNvPr>
          <p:cNvSpPr txBox="1"/>
          <p:nvPr/>
        </p:nvSpPr>
        <p:spPr>
          <a:xfrm>
            <a:off x="4276866" y="4119231"/>
            <a:ext cx="1423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1200" spc="51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ПОДПИСЧИКОВ</a:t>
            </a:r>
            <a:endParaRPr lang="ru-RU" sz="1200" spc="51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C9C5A-3570-904E-92CD-F6174910D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708" y="3070345"/>
            <a:ext cx="547179" cy="5471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33A3A9-4364-CA40-98AC-19FDE3ABB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1509" y="3064729"/>
            <a:ext cx="558411" cy="5584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B71F63-EC3A-5F4C-B34B-1E49912B1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9544" y="3070345"/>
            <a:ext cx="547179" cy="547179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83ECC6E-0191-FA42-A008-2F59D7E33428}"/>
              </a:ext>
            </a:extLst>
          </p:cNvPr>
          <p:cNvSpPr txBox="1"/>
          <p:nvPr/>
        </p:nvSpPr>
        <p:spPr>
          <a:xfrm>
            <a:off x="6866441" y="3646504"/>
            <a:ext cx="1524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800" b="1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336 </a:t>
            </a:r>
            <a:r>
              <a:rPr lang="ru-RU" sz="2800" b="1" dirty="0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000</a:t>
            </a:r>
            <a:endParaRPr lang="ru-RU" sz="2800" b="1" baseline="30000" dirty="0">
              <a:solidFill>
                <a:srgbClr val="003A63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EF70720-410F-7D42-9781-C21DA001424C}"/>
              </a:ext>
            </a:extLst>
          </p:cNvPr>
          <p:cNvSpPr txBox="1"/>
          <p:nvPr/>
        </p:nvSpPr>
        <p:spPr>
          <a:xfrm>
            <a:off x="6930554" y="4119231"/>
            <a:ext cx="1423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1200" spc="51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ПОДПИСЧИКОВ</a:t>
            </a:r>
            <a:endParaRPr lang="ru-RU" sz="1200" spc="51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4C3F2A-EE64-FC46-9122-0AD1EB54FD3E}"/>
              </a:ext>
            </a:extLst>
          </p:cNvPr>
          <p:cNvSpPr txBox="1"/>
          <p:nvPr/>
        </p:nvSpPr>
        <p:spPr>
          <a:xfrm>
            <a:off x="9574137" y="3646504"/>
            <a:ext cx="1316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800" b="1" dirty="0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61 368</a:t>
            </a:r>
            <a:endParaRPr lang="ru-RU" sz="2800" b="1" baseline="30000" dirty="0">
              <a:solidFill>
                <a:srgbClr val="003A63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282871A-05F4-BA4A-8558-6354E053A360}"/>
              </a:ext>
            </a:extLst>
          </p:cNvPr>
          <p:cNvSpPr txBox="1"/>
          <p:nvPr/>
        </p:nvSpPr>
        <p:spPr>
          <a:xfrm>
            <a:off x="9546238" y="4119231"/>
            <a:ext cx="1423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/>
            <a:r>
              <a:rPr lang="ru-RU" sz="1200" spc="51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ПОДПИСЧИКОВ</a:t>
            </a:r>
            <a:endParaRPr lang="ru-RU" sz="1200" spc="51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374AE84-09A7-0244-86D8-B41FB48488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640007" y="1797299"/>
            <a:ext cx="2792648" cy="1049831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20CA5032-361A-E64D-B461-EA0566F72E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36965" r="-370" b="25443"/>
          <a:stretch/>
        </p:blipFill>
        <p:spPr>
          <a:xfrm>
            <a:off x="10631121" y="251945"/>
            <a:ext cx="1356819" cy="51006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1046517" y="6576302"/>
            <a:ext cx="8033795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354"/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Данные</a:t>
            </a: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800" dirty="0" err="1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соцсетей</a:t>
            </a:r>
            <a:r>
              <a:rPr lang="ru-RU" sz="8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 на Март 2023. Данные сайта: Июль – Декабрь 2023. </a:t>
            </a:r>
          </a:p>
        </p:txBody>
      </p:sp>
    </p:spTree>
    <p:extLst>
      <p:ext uri="{BB962C8B-B14F-4D97-AF65-F5344CB8AC3E}">
        <p14:creationId xmlns:p14="http://schemas.microsoft.com/office/powerpoint/2010/main" val="2308557890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Rectangle 36"/>
          <p:cNvSpPr/>
          <p:nvPr/>
        </p:nvSpPr>
        <p:spPr>
          <a:xfrm>
            <a:off x="1222473" y="5758374"/>
            <a:ext cx="102011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620014,</a:t>
            </a:r>
            <a:r>
              <a:rPr lang="ru-RU" sz="16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Свердловская</a:t>
            </a:r>
            <a:r>
              <a:rPr lang="ru-RU" sz="16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область,</a:t>
            </a:r>
            <a:r>
              <a:rPr lang="ru-RU" sz="16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г.</a:t>
            </a:r>
            <a:r>
              <a:rPr lang="ru-RU" sz="16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Екатеринбург,</a:t>
            </a:r>
            <a:r>
              <a:rPr lang="ru-RU" sz="16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ул.</a:t>
            </a:r>
            <a:r>
              <a:rPr lang="ru-RU" sz="16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r>
              <a:rPr lang="ru-RU" sz="16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марта,</a:t>
            </a:r>
            <a:r>
              <a:rPr lang="ru-RU" sz="16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стр.</a:t>
            </a:r>
            <a:r>
              <a:rPr lang="ru-RU" sz="16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37,</a:t>
            </a:r>
            <a:r>
              <a:rPr lang="ru-RU" sz="16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оф.</a:t>
            </a:r>
            <a:r>
              <a:rPr lang="ru-RU" sz="16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410.</a:t>
            </a:r>
            <a:r>
              <a:rPr lang="ru-RU" sz="16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Телефон</a:t>
            </a:r>
            <a:r>
              <a:rPr lang="ru-RU" sz="16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+7</a:t>
            </a:r>
            <a:r>
              <a:rPr lang="ru-RU" sz="16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343</a:t>
            </a:r>
            <a:r>
              <a:rPr lang="ru-RU" sz="16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285-99-08</a:t>
            </a:r>
            <a:endParaRPr lang="ru-RU" sz="1600" dirty="0">
              <a:latin typeface="Microsoft Sans Serif"/>
              <a:cs typeface="Microsoft Sans Serif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205" y="4288865"/>
            <a:ext cx="10205589" cy="17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16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52097</TotalTime>
  <Words>1803</Words>
  <Application>Microsoft Office PowerPoint</Application>
  <PresentationFormat>Широкоэкранный</PresentationFormat>
  <Paragraphs>339</Paragraphs>
  <Slides>24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Roboto Black</vt:lpstr>
      <vt:lpstr>Roboto</vt:lpstr>
      <vt:lpstr>Calibri Light</vt:lpstr>
      <vt:lpstr>Microsoft Sans Serif</vt:lpstr>
      <vt:lpstr>Roboto Medium</vt:lpstr>
      <vt:lpstr>Arial</vt:lpstr>
      <vt:lpstr>Calibri</vt:lpstr>
      <vt:lpstr>Office Theme</vt:lpstr>
      <vt:lpstr>1_Office Theme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User5</cp:lastModifiedBy>
  <cp:revision>1042</cp:revision>
  <dcterms:created xsi:type="dcterms:W3CDTF">2018-08-15T14:19:24Z</dcterms:created>
  <dcterms:modified xsi:type="dcterms:W3CDTF">2024-10-09T08:19:42Z</dcterms:modified>
</cp:coreProperties>
</file>