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ppt/notesSlides/notesSlide5.xml" ContentType="application/vnd.openxmlformats-officedocument.presentationml.notesSlid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4.xml" ContentType="application/vnd.openxmlformats-officedocument.themeOverride+xml"/>
  <Override PartName="/ppt/notesSlides/notesSlide6.xml" ContentType="application/vnd.openxmlformats-officedocument.presentationml.notesSlid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5.xml" ContentType="application/vnd.openxmlformats-officedocument.themeOverride+xml"/>
  <Override PartName="/ppt/notesSlides/notesSlide7.xml" ContentType="application/vnd.openxmlformats-officedocument.presentationml.notesSlid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6.xml" ContentType="application/vnd.openxmlformats-officedocument.themeOverride+xml"/>
  <Override PartName="/ppt/notesSlides/notesSlide8.xml" ContentType="application/vnd.openxmlformats-officedocument.presentationml.notesSlide+xml"/>
  <Override PartName="/ppt/charts/chart18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05" r:id="rId1"/>
  </p:sldMasterIdLst>
  <p:notesMasterIdLst>
    <p:notesMasterId r:id="rId30"/>
  </p:notesMasterIdLst>
  <p:sldIdLst>
    <p:sldId id="256" r:id="rId2"/>
    <p:sldId id="328" r:id="rId3"/>
    <p:sldId id="329" r:id="rId4"/>
    <p:sldId id="336" r:id="rId5"/>
    <p:sldId id="331" r:id="rId6"/>
    <p:sldId id="263" r:id="rId7"/>
    <p:sldId id="307" r:id="rId8"/>
    <p:sldId id="308" r:id="rId9"/>
    <p:sldId id="337" r:id="rId10"/>
    <p:sldId id="338" r:id="rId11"/>
    <p:sldId id="313" r:id="rId12"/>
    <p:sldId id="310" r:id="rId13"/>
    <p:sldId id="314" r:id="rId14"/>
    <p:sldId id="339" r:id="rId15"/>
    <p:sldId id="340" r:id="rId16"/>
    <p:sldId id="316" r:id="rId17"/>
    <p:sldId id="319" r:id="rId18"/>
    <p:sldId id="277" r:id="rId19"/>
    <p:sldId id="322" r:id="rId20"/>
    <p:sldId id="281" r:id="rId21"/>
    <p:sldId id="304" r:id="rId22"/>
    <p:sldId id="324" r:id="rId23"/>
    <p:sldId id="306" r:id="rId24"/>
    <p:sldId id="279" r:id="rId25"/>
    <p:sldId id="302" r:id="rId26"/>
    <p:sldId id="282" r:id="rId27"/>
    <p:sldId id="278" r:id="rId28"/>
    <p:sldId id="290" r:id="rId29"/>
  </p:sldIdLst>
  <p:sldSz cx="9144000" cy="5143500" type="screen16x9"/>
  <p:notesSz cx="6858000" cy="9144000"/>
  <p:embeddedFontLst>
    <p:embeddedFont>
      <p:font typeface="DIN Pro Bold" panose="020B0604020202020204" charset="0"/>
      <p:bold r:id="rId31"/>
      <p:boldItalic r:id="rId32"/>
    </p:embeddedFont>
    <p:embeddedFont>
      <p:font typeface="DIN Pro Cond Medium" panose="020B0606020101010102" charset="-52"/>
      <p:regular r:id="rId33"/>
      <p:italic r:id="rId34"/>
    </p:embeddedFont>
    <p:embeddedFont>
      <p:font typeface="DIN Pro Light" panose="020B0604020202020204" charset="0"/>
      <p:regular r:id="rId35"/>
      <p:italic r:id="rId36"/>
    </p:embeddedFont>
    <p:embeddedFont>
      <p:font typeface="Gotham Pro Black" panose="02000903040000020004" charset="0"/>
      <p:regular r:id="rId37"/>
      <p:italic r:id="rId38"/>
    </p:embeddedFont>
    <p:embeddedFont>
      <p:font typeface="Gotham Pro Light" panose="02000503030000020004" charset="0"/>
      <p:regular r:id="rId39"/>
      <p:italic r:id="rId40"/>
    </p:embeddedFont>
    <p:embeddedFont>
      <p:font typeface="GothamPro-Light" panose="02000503030000020004" charset="0"/>
      <p:regular r:id="rId41"/>
    </p:embeddedFont>
    <p:embeddedFont>
      <p:font typeface="Roboto" panose="02000000000000000000" pitchFamily="2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4762" userDrawn="1">
          <p15:clr>
            <a:srgbClr val="A4A3A4"/>
          </p15:clr>
        </p15:guide>
        <p15:guide id="5" orient="horz" pos="2976" userDrawn="1">
          <p15:clr>
            <a:srgbClr val="A4A3A4"/>
          </p15:clr>
        </p15:guide>
        <p15:guide id="6" pos="340" userDrawn="1">
          <p15:clr>
            <a:srgbClr val="A4A3A4"/>
          </p15:clr>
        </p15:guide>
        <p15:guide id="7" orient="horz" pos="497" userDrawn="1">
          <p15:clr>
            <a:srgbClr val="A4A3A4"/>
          </p15:clr>
        </p15:guide>
        <p15:guide id="8" orient="horz" pos="2187" userDrawn="1">
          <p15:clr>
            <a:srgbClr val="A4A3A4"/>
          </p15:clr>
        </p15:guide>
        <p15:guide id="9" pos="612" userDrawn="1">
          <p15:clr>
            <a:srgbClr val="A4A3A4"/>
          </p15:clr>
        </p15:guide>
        <p15:guide id="10" pos="5103" userDrawn="1">
          <p15:clr>
            <a:srgbClr val="A4A3A4"/>
          </p15:clr>
        </p15:guide>
        <p15:guide id="11" orient="horz" pos="3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555"/>
    <a:srgbClr val="000000"/>
    <a:srgbClr val="191919"/>
    <a:srgbClr val="1717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9" autoAdjust="0"/>
    <p:restoredTop sz="93988" autoAdjust="0"/>
  </p:normalViewPr>
  <p:slideViewPr>
    <p:cSldViewPr snapToGrid="0" snapToObjects="1">
      <p:cViewPr varScale="1">
        <p:scale>
          <a:sx n="112" d="100"/>
          <a:sy n="112" d="100"/>
        </p:scale>
        <p:origin x="222" y="96"/>
      </p:cViewPr>
      <p:guideLst>
        <p:guide pos="4762"/>
        <p:guide orient="horz" pos="2976"/>
        <p:guide pos="340"/>
        <p:guide orient="horz" pos="497"/>
        <p:guide orient="horz" pos="2187"/>
        <p:guide pos="612"/>
        <p:guide pos="5103"/>
        <p:guide orient="horz" pos="3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&#1050;&#1085;&#1080;&#1075;&#1072;2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9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10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11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Worksheet12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Microsoft_Excel_Worksheet13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package" Target="../embeddings/Microsoft_Excel_Worksheet14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package" Target="../embeddings/Microsoft_Excel_Worksheet15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package" Target="../embeddings/Microsoft_Excel_Worksheet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301900000000138E-2"/>
          <c:y val="6.9301900000000138E-2"/>
          <c:w val="0.86139600000000005"/>
          <c:h val="0.84889600000000065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rgbClr val="53585F"/>
            </a:solidFill>
            <a:ln w="12700" cap="flat">
              <a:noFill/>
              <a:miter lim="400000"/>
            </a:ln>
            <a:effectLst/>
          </c:spPr>
          <c:dPt>
            <c:idx val="1"/>
            <c:bubble3D val="0"/>
            <c:spPr>
              <a:solidFill>
                <a:srgbClr val="798089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8122-49E0-87A1-FF0219C464D5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DIN Pro Light" panose="020B0504020101010102" pitchFamily="34" charset="0"/>
                      <a:cs typeface="DIN Pro Light" panose="020B0504020101010102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8122-49E0-87A1-FF0219C464D5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DIN Pro Light" panose="020B0504020101010102" pitchFamily="34" charset="0"/>
                      <a:cs typeface="DIN Pro Light" panose="020B0504020101010102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8122-49E0-87A1-FF0219C464D5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FFFFFF"/>
                    </a:solidFill>
                    <a:latin typeface="DIN Pro Light" panose="020B0504020101010102" pitchFamily="34" charset="0"/>
                    <a:cs typeface="DIN Pro Light" panose="020B0504020101010102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3175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Sheet1!$B$1:$B$1</c:f>
              <c:strCache>
                <c:ptCount val="1"/>
                <c:pt idx="0">
                  <c:v>Мужчины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64</c:v>
                </c:pt>
                <c:pt idx="1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22-49E0-87A1-FF0219C464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500" b="0" i="0" u="none" strike="noStrike" kern="1200" spc="0" baseline="0" dirty="0" smtClean="0">
                <a:solidFill>
                  <a:srgbClr val="FFFFFF"/>
                </a:solidFill>
                <a:latin typeface="DIN Pro Bold" panose="020B0804020101020102" pitchFamily="34" charset="0"/>
                <a:ea typeface="GothamPro-Black"/>
                <a:cs typeface="DIN Pro Bold" panose="020B0804020101020102" pitchFamily="34" charset="0"/>
              </a:defRPr>
            </a:pPr>
            <a:r>
              <a:rPr lang="en-US" sz="1500" kern="1200" dirty="0">
                <a:solidFill>
                  <a:srgbClr val="FFFFFF"/>
                </a:solidFill>
                <a:latin typeface="DIN Pro Bold" panose="020B0804020101020102" pitchFamily="34" charset="0"/>
                <a:ea typeface="GothamPro-Black"/>
                <a:cs typeface="DIN Pro Bold" panose="020B0804020101020102" pitchFamily="34" charset="0"/>
              </a:rPr>
              <a:t>FM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500" b="0" i="0" u="none" strike="noStrike" kern="1200" spc="0" baseline="0" dirty="0" smtClean="0">
              <a:solidFill>
                <a:srgbClr val="FFFFFF"/>
              </a:solidFill>
              <a:latin typeface="DIN Pro Bold" panose="020B0804020101020102" pitchFamily="34" charset="0"/>
              <a:ea typeface="GothamPro-Black"/>
              <a:cs typeface="DIN Pro Bold" panose="020B0804020101020102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8796005592451831"/>
          <c:y val="0.16113613825672127"/>
          <c:w val="0.67436742127264604"/>
          <c:h val="0.7931573759046006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234-44AD-9B98-9777CA6B832F}"/>
              </c:ext>
            </c:extLst>
          </c:dPt>
          <c:dPt>
            <c:idx val="1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234-44AD-9B98-9777CA6B832F}"/>
              </c:ext>
            </c:extLst>
          </c:dPt>
          <c:dPt>
            <c:idx val="2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234-44AD-9B98-9777CA6B832F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>
                  <a:lumMod val="9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234-44AD-9B98-9777CA6B832F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>
                  <a:lumMod val="9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234-44AD-9B98-9777CA6B832F}"/>
              </c:ext>
            </c:extLst>
          </c:dPt>
          <c:dPt>
            <c:idx val="5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234-44AD-9B98-9777CA6B832F}"/>
              </c:ext>
            </c:extLst>
          </c:dPt>
          <c:dPt>
            <c:idx val="6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234-44AD-9B98-9777CA6B832F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234-44AD-9B98-9777CA6B832F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 12-15</c:v>
                </c:pt>
                <c:pt idx="1">
                  <c:v>16-19</c:v>
                </c:pt>
                <c:pt idx="2">
                  <c:v>20-24</c:v>
                </c:pt>
                <c:pt idx="3">
                  <c:v>25-34</c:v>
                </c:pt>
                <c:pt idx="4">
                  <c:v>35-44</c:v>
                </c:pt>
                <c:pt idx="5">
                  <c:v>45-54</c:v>
                </c:pt>
                <c:pt idx="6">
                  <c:v>55-64</c:v>
                </c:pt>
                <c:pt idx="7">
                  <c:v>65+ 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0.12509999999999999</c:v>
                </c:pt>
                <c:pt idx="1">
                  <c:v>0.15397</c:v>
                </c:pt>
                <c:pt idx="2">
                  <c:v>0.12597</c:v>
                </c:pt>
                <c:pt idx="3">
                  <c:v>0.22117000000000001</c:v>
                </c:pt>
                <c:pt idx="4">
                  <c:v>0.18163000000000001</c:v>
                </c:pt>
                <c:pt idx="5">
                  <c:v>7.8750000000000001E-2</c:v>
                </c:pt>
                <c:pt idx="6">
                  <c:v>8.3040000000000003E-2</c:v>
                </c:pt>
                <c:pt idx="7">
                  <c:v>3.0379999999999997E-2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234-44AD-9B98-9777CA6B8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axId val="392540160"/>
        <c:axId val="392530912"/>
      </c:barChart>
      <c:catAx>
        <c:axId val="3925401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IN Pro Light" panose="020B0504020101010102" pitchFamily="34" charset="0"/>
                <a:ea typeface="+mn-ea"/>
                <a:cs typeface="DIN Pro Light" panose="020B0504020101010102" pitchFamily="34" charset="0"/>
              </a:defRPr>
            </a:pPr>
            <a:endParaRPr lang="ru-RU"/>
          </a:p>
        </c:txPr>
        <c:crossAx val="392530912"/>
        <c:crosses val="autoZero"/>
        <c:auto val="1"/>
        <c:lblAlgn val="ctr"/>
        <c:lblOffset val="100"/>
        <c:noMultiLvlLbl val="0"/>
      </c:catAx>
      <c:valAx>
        <c:axId val="392530912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392540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n-US" sz="1500" b="0" i="0" u="none" strike="noStrike" kern="1200" spc="0" baseline="0" dirty="0" smtClean="0">
                <a:solidFill>
                  <a:srgbClr val="FFFFFF"/>
                </a:solidFill>
                <a:latin typeface="DIN Pro Bold" panose="020B0804020101020102" pitchFamily="34" charset="0"/>
                <a:ea typeface="GothamPro-Black"/>
                <a:cs typeface="DIN Pro Bold" panose="020B0804020101020102" pitchFamily="34" charset="0"/>
              </a:defRPr>
            </a:pPr>
            <a:r>
              <a:rPr lang="en-US" sz="1500" b="0" i="0" u="none" strike="noStrike" kern="1200" spc="0" baseline="0" dirty="0">
                <a:solidFill>
                  <a:srgbClr val="FFFFFF"/>
                </a:solidFill>
                <a:latin typeface="DIN Pro Bold" panose="020B0804020101020102" pitchFamily="34" charset="0"/>
                <a:ea typeface="GothamPro-Black"/>
                <a:cs typeface="DIN Pro Bold" panose="020B0804020101020102" pitchFamily="34" charset="0"/>
              </a:rPr>
              <a:t>STUDIO21.RU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500" b="0" i="0" u="none" strike="noStrike" kern="1200" spc="0" baseline="0" dirty="0" smtClean="0">
              <a:solidFill>
                <a:srgbClr val="FFFFFF"/>
              </a:solidFill>
              <a:latin typeface="DIN Pro Bold" panose="020B0804020101020102" pitchFamily="34" charset="0"/>
              <a:ea typeface="GothamPro-Black"/>
              <a:cs typeface="DIN Pro Bold" panose="020B0804020101020102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0723127929093524"/>
          <c:y val="0.14114810512101991"/>
          <c:w val="0.6960258668476127"/>
          <c:h val="0.7981691325741564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3A1-4A18-BE1A-9837E53B68E1}"/>
              </c:ext>
            </c:extLst>
          </c:dPt>
          <c:dPt>
            <c:idx val="1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3A1-4A18-BE1A-9837E53B68E1}"/>
              </c:ext>
            </c:extLst>
          </c:dPt>
          <c:dPt>
            <c:idx val="2"/>
            <c:invertIfNegative val="0"/>
            <c:bubble3D val="0"/>
            <c:spPr>
              <a:solidFill>
                <a:srgbClr val="D9D9D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3A1-4A18-BE1A-9837E53B68E1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>
                  <a:lumMod val="9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3A1-4A18-BE1A-9837E53B68E1}"/>
              </c:ext>
            </c:extLst>
          </c:dPt>
          <c:dPt>
            <c:idx val="4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3A1-4A18-BE1A-9837E53B68E1}"/>
              </c:ext>
            </c:extLst>
          </c:dPt>
          <c:dPt>
            <c:idx val="5"/>
            <c:invertIfNegative val="0"/>
            <c:bubble3D val="0"/>
            <c:spPr>
              <a:solidFill>
                <a:schemeClr val="tx1">
                  <a:lumMod val="9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3A1-4A18-BE1A-9837E53B68E1}"/>
              </c:ext>
            </c:extLst>
          </c:dPt>
          <c:dPt>
            <c:idx val="6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3A1-4A18-BE1A-9837E53B68E1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3A1-4A18-BE1A-9837E53B68E1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DIN Pro Bold" panose="020B0804020101020102" pitchFamily="34" charset="0"/>
                      <a:ea typeface="+mn-ea"/>
                      <a:cs typeface="DIN Pro Bold" panose="020B0804020101020102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C3A1-4A18-BE1A-9837E53B68E1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55+</c:v>
                </c:pt>
                <c:pt idx="1">
                  <c:v>45-54</c:v>
                </c:pt>
                <c:pt idx="2">
                  <c:v>35-44</c:v>
                </c:pt>
                <c:pt idx="3">
                  <c:v>25-34</c:v>
                </c:pt>
                <c:pt idx="4">
                  <c:v>18-24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1.6E-2</c:v>
                </c:pt>
                <c:pt idx="1">
                  <c:v>5.2999999999999999E-2</c:v>
                </c:pt>
                <c:pt idx="2">
                  <c:v>0.19700000000000001</c:v>
                </c:pt>
                <c:pt idx="3">
                  <c:v>0.54300000000000004</c:v>
                </c:pt>
                <c:pt idx="4">
                  <c:v>0.16900000000000001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3A1-4A18-BE1A-9837E53B68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axId val="392541248"/>
        <c:axId val="392533632"/>
      </c:barChart>
      <c:catAx>
        <c:axId val="3925412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IN Pro Light" panose="020B0504020101010102" pitchFamily="34" charset="0"/>
                <a:ea typeface="+mn-ea"/>
                <a:cs typeface="DIN Pro Light" panose="020B0504020101010102" pitchFamily="34" charset="0"/>
              </a:defRPr>
            </a:pPr>
            <a:endParaRPr lang="ru-RU"/>
          </a:p>
        </c:txPr>
        <c:crossAx val="392533632"/>
        <c:crosses val="autoZero"/>
        <c:auto val="1"/>
        <c:lblAlgn val="ctr"/>
        <c:lblOffset val="100"/>
        <c:noMultiLvlLbl val="0"/>
      </c:catAx>
      <c:valAx>
        <c:axId val="39253363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92541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190239408194172"/>
          <c:y val="4.557295962354195E-2"/>
          <c:w val="0.7683974841910497"/>
          <c:h val="0.76408863861235099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138402962787236"/>
          <c:y val="0.90714410212107999"/>
          <c:w val="0.75858827204606483"/>
          <c:h val="7.06089503382149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otham Pro Light" panose="02000503030000020004" pitchFamily="2" charset="0"/>
              <a:ea typeface="+mn-ea"/>
              <a:cs typeface="Gotham Pro Light" panose="02000503030000020004" pitchFamily="2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Gotham Pro Light" panose="02000503030000020004" pitchFamily="2" charset="0"/>
          <a:cs typeface="Gotham Pro Light" panose="02000503030000020004" pitchFamily="2" charset="0"/>
        </a:defRPr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6230767789932042"/>
          <c:y val="5.4546384535221461E-2"/>
          <c:w val="0.52020098237974777"/>
          <c:h val="0.890907230929557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55555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BFBFB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278-49E2-9511-821690CBD870}"/>
              </c:ext>
            </c:extLst>
          </c:dPt>
          <c:dPt>
            <c:idx val="1"/>
            <c:invertIfNegative val="0"/>
            <c:bubble3D val="0"/>
            <c:spPr>
              <a:solidFill>
                <a:srgbClr val="BFBFB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278-49E2-9511-821690CBD870}"/>
              </c:ext>
            </c:extLst>
          </c:dPt>
          <c:dPt>
            <c:idx val="2"/>
            <c:invertIfNegative val="0"/>
            <c:bubble3D val="0"/>
            <c:spPr>
              <a:solidFill>
                <a:srgbClr val="BFBFB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278-49E2-9511-821690CBD870}"/>
              </c:ext>
            </c:extLst>
          </c:dPt>
          <c:dPt>
            <c:idx val="3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278-49E2-9511-821690CBD870}"/>
              </c:ext>
            </c:extLst>
          </c:dPt>
          <c:dPt>
            <c:idx val="4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278-49E2-9511-821690CBD870}"/>
              </c:ext>
            </c:extLst>
          </c:dPt>
          <c:dPt>
            <c:idx val="5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278-49E2-9511-821690CBD870}"/>
              </c:ext>
            </c:extLst>
          </c:dPt>
          <c:dPt>
            <c:idx val="6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278-49E2-9511-821690CBD870}"/>
              </c:ext>
            </c:extLst>
          </c:dPt>
          <c:dPt>
            <c:idx val="7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7278-49E2-9511-821690CBD870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студенты, учащиеся</c:v>
                </c:pt>
                <c:pt idx="1">
                  <c:v>специалисты</c:v>
                </c:pt>
                <c:pt idx="2">
                  <c:v>руководители</c:v>
                </c:pt>
                <c:pt idx="3">
                  <c:v>рабочие</c:v>
                </c:pt>
                <c:pt idx="4">
                  <c:v>служащие</c:v>
                </c:pt>
                <c:pt idx="5">
                  <c:v>пенсионеры</c:v>
                </c:pt>
                <c:pt idx="6">
                  <c:v>домохозяйки, молодые мамы</c:v>
                </c:pt>
                <c:pt idx="7">
                  <c:v>безработные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0.25595000000000001</c:v>
                </c:pt>
                <c:pt idx="1">
                  <c:v>0.22405999999999998</c:v>
                </c:pt>
                <c:pt idx="2">
                  <c:v>0.16125</c:v>
                </c:pt>
                <c:pt idx="3">
                  <c:v>6.608E-2</c:v>
                </c:pt>
                <c:pt idx="4">
                  <c:v>5.5559999999999998E-2</c:v>
                </c:pt>
                <c:pt idx="5">
                  <c:v>4.8099999999999997E-2</c:v>
                </c:pt>
                <c:pt idx="6">
                  <c:v>4.3179999999999996E-2</c:v>
                </c:pt>
                <c:pt idx="7">
                  <c:v>3.7659999999999999E-2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278-49E2-9511-821690CBD8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axId val="744958576"/>
        <c:axId val="744929744"/>
      </c:barChart>
      <c:catAx>
        <c:axId val="74495857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IN Pro Light" panose="020B0504020101010102" pitchFamily="34" charset="0"/>
                <a:ea typeface="+mn-ea"/>
                <a:cs typeface="DIN Pro Light" panose="020B0504020101010102" pitchFamily="34" charset="0"/>
              </a:defRPr>
            </a:pPr>
            <a:endParaRPr lang="ru-RU"/>
          </a:p>
        </c:txPr>
        <c:crossAx val="744929744"/>
        <c:crosses val="autoZero"/>
        <c:auto val="1"/>
        <c:lblAlgn val="ctr"/>
        <c:lblOffset val="100"/>
        <c:noMultiLvlLbl val="0"/>
      </c:catAx>
      <c:valAx>
        <c:axId val="744929744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744958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explosion val="1"/>
          <c:dPt>
            <c:idx val="0"/>
            <c:bubble3D val="0"/>
            <c:spPr>
              <a:solidFill>
                <a:srgbClr val="55555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53F-4338-8A01-678FD3E6694C}"/>
              </c:ext>
            </c:extLst>
          </c:dPt>
          <c:dPt>
            <c:idx val="1"/>
            <c:bubble3D val="0"/>
            <c:spPr>
              <a:solidFill>
                <a:schemeClr val="tx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53F-4338-8A01-678FD3E6694C}"/>
              </c:ext>
            </c:extLst>
          </c:dPt>
          <c:dPt>
            <c:idx val="2"/>
            <c:bubble3D val="0"/>
            <c:spPr>
              <a:solidFill>
                <a:schemeClr val="tx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53F-4338-8A01-678FD3E6694C}"/>
              </c:ext>
            </c:extLst>
          </c:dPt>
          <c:dPt>
            <c:idx val="3"/>
            <c:bubble3D val="0"/>
            <c:spPr>
              <a:solidFill>
                <a:schemeClr val="bg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53F-4338-8A01-678FD3E6694C}"/>
              </c:ext>
            </c:extLst>
          </c:dPt>
          <c:dLbls>
            <c:dLbl>
              <c:idx val="1"/>
              <c:layout>
                <c:manualLayout>
                  <c:x val="-2.6705708870974225E-2"/>
                  <c:y val="2.6344548666367647E-2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400" b="0" i="0" u="none" strike="noStrike" kern="1200" baseline="0">
                      <a:solidFill>
                        <a:schemeClr val="bg1"/>
                      </a:solidFill>
                      <a:latin typeface="DIN Pro Bold" panose="020B0804020101020102" pitchFamily="34" charset="0"/>
                      <a:ea typeface="+mn-ea"/>
                      <a:cs typeface="DIN Pro Bold" panose="020B0804020101020102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53F-4338-8A01-678FD3E6694C}"/>
                </c:ext>
              </c:extLst>
            </c:dLbl>
            <c:dLbl>
              <c:idx val="2"/>
              <c:layout>
                <c:manualLayout>
                  <c:x val="0"/>
                  <c:y val="-4.3907581110613284E-3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400" b="0" i="0" u="none" strike="noStrike" kern="1200" baseline="0">
                      <a:solidFill>
                        <a:schemeClr val="bg1"/>
                      </a:solidFill>
                      <a:latin typeface="DIN Pro Bold" panose="020B0804020101020102" pitchFamily="34" charset="0"/>
                      <a:ea typeface="+mn-ea"/>
                      <a:cs typeface="DIN Pro Bold" panose="020B0804020101020102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53F-4338-8A01-678FD3E6694C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нет ответа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0.23322999999999999</c:v>
                </c:pt>
                <c:pt idx="1">
                  <c:v>0.31061</c:v>
                </c:pt>
                <c:pt idx="2">
                  <c:v>0.20393</c:v>
                </c:pt>
                <c:pt idx="3">
                  <c:v>6.2619999999999995E-2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53F-4338-8A01-678FD3E669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1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DIN Pro Light" panose="020B0504020101010102" pitchFamily="34" charset="0"/>
              <a:ea typeface="+mn-ea"/>
              <a:cs typeface="DIN Pro Light" panose="020B0504020101010102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685-49CC-872C-9F7301171456}"/>
              </c:ext>
            </c:extLst>
          </c:dPt>
          <c:dPt>
            <c:idx val="1"/>
            <c:bubble3D val="0"/>
            <c:spPr>
              <a:solidFill>
                <a:srgbClr val="55555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685-49CC-872C-9F7301171456}"/>
              </c:ext>
            </c:extLst>
          </c:dPt>
          <c:dPt>
            <c:idx val="2"/>
            <c:bubble3D val="0"/>
            <c:spPr>
              <a:solidFill>
                <a:schemeClr val="tx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685-49CC-872C-9F7301171456}"/>
              </c:ext>
            </c:extLst>
          </c:dPt>
          <c:dLbls>
            <c:dLbl>
              <c:idx val="2"/>
              <c:layout>
                <c:manualLayout>
                  <c:x val="3.3382136088717625E-3"/>
                  <c:y val="0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400" b="0" i="0" u="none" strike="noStrike" kern="1200" baseline="0">
                      <a:solidFill>
                        <a:schemeClr val="bg1"/>
                      </a:solidFill>
                      <a:latin typeface="DIN Pro Bold" panose="020B0804020101020102" pitchFamily="34" charset="0"/>
                      <a:ea typeface="+mn-ea"/>
                      <a:cs typeface="DIN Pro Bold" panose="020B0804020101020102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685-49CC-872C-9F7301171456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неполное среднее</c:v>
                </c:pt>
                <c:pt idx="1">
                  <c:v>среднее</c:v>
                </c:pt>
                <c:pt idx="2">
                  <c:v>высшее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0.18617999999999998</c:v>
                </c:pt>
                <c:pt idx="1">
                  <c:v>0.33185999999999999</c:v>
                </c:pt>
                <c:pt idx="2">
                  <c:v>0.48196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685-49CC-872C-9F7301171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1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DIN Pro Light" panose="020B0504020101010102" pitchFamily="34" charset="0"/>
              <a:ea typeface="+mn-ea"/>
              <a:cs typeface="DIN Pro Light" panose="020B0504020101010102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tx1">
                <a:lumMod val="9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tx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37-47DB-B3C1-1D0D4AB396EE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  <a:lumOff val="1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37-47DB-B3C1-1D0D4AB396EE}"/>
              </c:ext>
            </c:extLst>
          </c:dPt>
          <c:dLbls>
            <c:dLbl>
              <c:idx val="0"/>
              <c:layout>
                <c:manualLayout>
                  <c:x val="-4.6240038594047961E-2"/>
                  <c:y val="1.1227541601577868E-2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600" b="0" i="0" u="none" strike="noStrike" kern="1200" baseline="0">
                      <a:solidFill>
                        <a:schemeClr val="bg1"/>
                      </a:solidFill>
                      <a:latin typeface="DIN Pro Bold" panose="020B0804020101020102" pitchFamily="34" charset="0"/>
                      <a:ea typeface="+mn-ea"/>
                      <a:cs typeface="DIN Pro Bold" panose="020B0804020101020102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D37-47DB-B3C1-1D0D4AB396E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D37-47DB-B3C1-1D0D4AB396EE}"/>
                </c:ext>
              </c:extLst>
            </c:dLbl>
            <c:dLbl>
              <c:idx val="2"/>
              <c:layout>
                <c:manualLayout>
                  <c:x val="0.17692532127020341"/>
                  <c:y val="0.11415971088759348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600" b="0" i="0" u="none" strike="noStrike" kern="1200" baseline="0">
                      <a:solidFill>
                        <a:schemeClr val="bg1"/>
                      </a:solidFill>
                      <a:latin typeface="DIN Pro Bold" panose="020B0804020101020102" pitchFamily="34" charset="0"/>
                      <a:ea typeface="+mn-ea"/>
                      <a:cs typeface="DIN Pro Bold" panose="020B0804020101020102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D37-47DB-B3C1-1D0D4AB396EE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Работают</c:v>
                </c:pt>
                <c:pt idx="1">
                  <c:v>остальное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0.74</c:v>
                </c:pt>
                <c:pt idx="1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D37-47DB-B3C1-1D0D4AB396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37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tx1">
                <a:lumMod val="9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tx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7D3-4B6E-91C6-B13F97C5B8AC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  <a:lumOff val="1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7D3-4B6E-91C6-B13F97C5B8AC}"/>
              </c:ext>
            </c:extLst>
          </c:dPt>
          <c:dLbls>
            <c:dLbl>
              <c:idx val="0"/>
              <c:layout>
                <c:manualLayout>
                  <c:x val="4.4691430139839963E-3"/>
                  <c:y val="-3.108148306093487E-17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ru-RU" sz="1400" b="0" i="0" u="none" strike="noStrike" kern="1200" baseline="0">
                      <a:solidFill>
                        <a:schemeClr val="bg1"/>
                      </a:solidFill>
                      <a:latin typeface="DIN Pro Bold" panose="020B0804020101020102" pitchFamily="34" charset="0"/>
                      <a:ea typeface="+mn-ea"/>
                      <a:cs typeface="DIN Pro Bold" panose="020B0804020101020102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999282150171366"/>
                      <c:h val="0.1561777797712875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7D3-4B6E-91C6-B13F97C5B8A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7D3-4B6E-91C6-B13F97C5B8AC}"/>
                </c:ext>
              </c:extLst>
            </c:dLbl>
            <c:dLbl>
              <c:idx val="2"/>
              <c:layout>
                <c:manualLayout>
                  <c:x val="0.17692532127020341"/>
                  <c:y val="0.11415971088759348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600" b="0" i="0" u="none" strike="noStrike" kern="1200" baseline="0">
                      <a:solidFill>
                        <a:schemeClr val="bg1"/>
                      </a:solidFill>
                      <a:latin typeface="DIN Pro Bold" panose="020B0804020101020102" pitchFamily="34" charset="0"/>
                      <a:ea typeface="+mn-ea"/>
                      <a:cs typeface="DIN Pro Bold" panose="020B0804020101020102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7D3-4B6E-91C6-B13F97C5B8AC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Высшее образование</c:v>
                </c:pt>
                <c:pt idx="1">
                  <c:v>остальное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0.59</c:v>
                </c:pt>
                <c:pt idx="1">
                  <c:v>0.41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D3-4B6E-91C6-B13F97C5B8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45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6230767789932126"/>
          <c:y val="5.45463845352216E-2"/>
          <c:w val="0.46349487796897915"/>
          <c:h val="0.890907230929557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555555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ysClr val="window" lastClr="FFFFFF">
                  <a:lumMod val="8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BBC-4D55-8AB4-26BDE3A6EEE5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BBC-4D55-8AB4-26BDE3A6EEE5}"/>
              </c:ext>
            </c:extLst>
          </c:dPt>
          <c:dPt>
            <c:idx val="9"/>
            <c:invertIfNegative val="0"/>
            <c:bubble3D val="0"/>
            <c:spPr>
              <a:solidFill>
                <a:sysClr val="window" lastClr="FFFFFF">
                  <a:lumMod val="8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BBC-4D55-8AB4-26BDE3A6EEE5}"/>
              </c:ext>
            </c:extLst>
          </c:dPt>
          <c:dPt>
            <c:idx val="10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BBC-4D55-8AB4-26BDE3A6EEE5}"/>
              </c:ext>
            </c:extLst>
          </c:dPt>
          <c:dPt>
            <c:idx val="11"/>
            <c:invertIfNegative val="0"/>
            <c:bubble3D val="0"/>
            <c:spPr>
              <a:solidFill>
                <a:schemeClr val="tx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BBC-4D55-8AB4-26BDE3A6EEE5}"/>
              </c:ext>
            </c:extLst>
          </c:dPt>
          <c:dPt>
            <c:idx val="12"/>
            <c:invertIfNegative val="0"/>
            <c:bubble3D val="0"/>
            <c:spPr>
              <a:solidFill>
                <a:schemeClr val="tx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BBC-4D55-8AB4-26BDE3A6EEE5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0" i="0" u="none" strike="noStrike" kern="1200" baseline="0">
                    <a:solidFill>
                      <a:schemeClr val="tx1"/>
                    </a:solidFill>
                    <a:latin typeface="DIN Pro Light" panose="020B0504020101010102" pitchFamily="34" charset="0"/>
                    <a:ea typeface="+mn-ea"/>
                    <a:cs typeface="DIN Pro Light" panose="020B0504020101010102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Лист1!$A$3:$A$16</c:f>
              <c:strCache>
                <c:ptCount val="13"/>
                <c:pt idx="9">
                  <c:v>муж/45-54</c:v>
                </c:pt>
                <c:pt idx="10">
                  <c:v>муж/35-44</c:v>
                </c:pt>
                <c:pt idx="11">
                  <c:v>муж/25-34</c:v>
                </c:pt>
                <c:pt idx="12">
                  <c:v>муж/20-24</c:v>
                </c:pt>
              </c:strCache>
            </c:strRef>
          </c:cat>
          <c:val>
            <c:numRef>
              <c:f>Лист1!$B$3:$B$16</c:f>
              <c:numCache>
                <c:formatCode>General</c:formatCode>
                <c:ptCount val="14"/>
                <c:pt idx="9">
                  <c:v>0.15060000000000001</c:v>
                </c:pt>
                <c:pt idx="10">
                  <c:v>0.25259999999999999</c:v>
                </c:pt>
                <c:pt idx="11">
                  <c:v>0.12609999999999999</c:v>
                </c:pt>
                <c:pt idx="12">
                  <c:v>7.6700000000000004E-2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BBC-4D55-8AB4-26BDE3A6EE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axId val="744932464"/>
        <c:axId val="744933008"/>
      </c:barChart>
      <c:catAx>
        <c:axId val="7449324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1200" b="0" i="0" u="none" strike="noStrike" kern="1200" baseline="0">
                <a:solidFill>
                  <a:schemeClr val="tx1"/>
                </a:solidFill>
                <a:latin typeface="DIN Pro Light" panose="020B0504020101010102" pitchFamily="34" charset="0"/>
                <a:ea typeface="+mn-ea"/>
                <a:cs typeface="DIN Pro Light" panose="020B0504020101010102" pitchFamily="34" charset="0"/>
              </a:defRPr>
            </a:pPr>
            <a:endParaRPr lang="ru-RU"/>
          </a:p>
        </c:txPr>
        <c:crossAx val="744933008"/>
        <c:crosses val="autoZero"/>
        <c:auto val="1"/>
        <c:lblAlgn val="ctr"/>
        <c:lblOffset val="100"/>
        <c:noMultiLvlLbl val="0"/>
      </c:catAx>
      <c:valAx>
        <c:axId val="7449330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44932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6230767789932126"/>
          <c:y val="5.4546384535221648E-2"/>
          <c:w val="0.52020098237974777"/>
          <c:h val="0.8909072309295582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ysClr val="window" lastClr="FFFFFF">
                <a:lumMod val="50000"/>
              </a:sys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ysClr val="window" lastClr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38D-4F8A-A6F9-ED651DE78785}"/>
              </c:ext>
            </c:extLst>
          </c:dPt>
          <c:dPt>
            <c:idx val="1"/>
            <c:invertIfNegative val="0"/>
            <c:bubble3D val="0"/>
            <c:spPr>
              <a:solidFill>
                <a:sysClr val="window" lastClr="FF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38D-4F8A-A6F9-ED651DE78785}"/>
              </c:ext>
            </c:extLst>
          </c:dPt>
          <c:dPt>
            <c:idx val="2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38D-4F8A-A6F9-ED651DE78785}"/>
              </c:ext>
            </c:extLst>
          </c:dPt>
          <c:dPt>
            <c:idx val="3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38D-4F8A-A6F9-ED651DE78785}"/>
              </c:ext>
            </c:extLst>
          </c:dPt>
          <c:dPt>
            <c:idx val="4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38D-4F8A-A6F9-ED651DE78785}"/>
              </c:ext>
            </c:extLst>
          </c:dPt>
          <c:dPt>
            <c:idx val="5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38D-4F8A-A6F9-ED651DE78785}"/>
              </c:ext>
            </c:extLst>
          </c:dPt>
          <c:dPt>
            <c:idx val="6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38D-4F8A-A6F9-ED651DE78785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специалисты</c:v>
                </c:pt>
                <c:pt idx="1">
                  <c:v>руководители</c:v>
                </c:pt>
                <c:pt idx="2">
                  <c:v>студенты, учащиеся</c:v>
                </c:pt>
                <c:pt idx="3">
                  <c:v>рабочие</c:v>
                </c:pt>
                <c:pt idx="4">
                  <c:v>служащие</c:v>
                </c:pt>
                <c:pt idx="5">
                  <c:v>пенсионеры</c:v>
                </c:pt>
                <c:pt idx="6">
                  <c:v>домохозяйки, молодые мамы</c:v>
                </c:pt>
                <c:pt idx="7">
                  <c:v>безработные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27.4</c:v>
                </c:pt>
                <c:pt idx="1">
                  <c:v>27.16</c:v>
                </c:pt>
                <c:pt idx="2">
                  <c:v>13.88</c:v>
                </c:pt>
                <c:pt idx="3">
                  <c:v>8.0500000000000007</c:v>
                </c:pt>
                <c:pt idx="4">
                  <c:v>7.02</c:v>
                </c:pt>
                <c:pt idx="5">
                  <c:v>6.66</c:v>
                </c:pt>
                <c:pt idx="6">
                  <c:v>2.0099999999999998</c:v>
                </c:pt>
                <c:pt idx="7">
                  <c:v>1.92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38D-4F8A-A6F9-ED651DE787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axId val="744934096"/>
        <c:axId val="744927568"/>
      </c:barChart>
      <c:catAx>
        <c:axId val="7449340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IN Pro Light" panose="020B0504020101010102" pitchFamily="34" charset="0"/>
                <a:ea typeface="+mn-ea"/>
                <a:cs typeface="DIN Pro Light" panose="020B0504020101010102" pitchFamily="34" charset="0"/>
              </a:defRPr>
            </a:pPr>
            <a:endParaRPr lang="ru-RU"/>
          </a:p>
        </c:txPr>
        <c:crossAx val="744927568"/>
        <c:crosses val="autoZero"/>
        <c:auto val="1"/>
        <c:lblAlgn val="ctr"/>
        <c:lblOffset val="100"/>
        <c:noMultiLvlLbl val="0"/>
      </c:catAx>
      <c:valAx>
        <c:axId val="74492756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744934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1E-4A9F-9297-A1CA4E335D83}"/>
              </c:ext>
            </c:extLst>
          </c:dPt>
          <c:dPt>
            <c:idx val="1"/>
            <c:bubble3D val="0"/>
            <c:spPr>
              <a:solidFill>
                <a:srgbClr val="55555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F1E-4A9F-9297-A1CA4E335D83}"/>
              </c:ext>
            </c:extLst>
          </c:dPt>
          <c:dPt>
            <c:idx val="2"/>
            <c:bubble3D val="0"/>
            <c:spPr>
              <a:solidFill>
                <a:schemeClr val="tx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F1E-4A9F-9297-A1CA4E335D8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F1E-4A9F-9297-A1CA4E335D8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33%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F1E-4A9F-9297-A1CA4E335D83}"/>
                </c:ext>
              </c:extLst>
            </c:dLbl>
            <c:dLbl>
              <c:idx val="2"/>
              <c:layout>
                <c:manualLayout>
                  <c:x val="6.3426058568563495E-2"/>
                  <c:y val="0.1185504689986546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ru-RU" sz="1400" b="0" i="0" u="none" strike="noStrike" kern="1200" baseline="0">
                        <a:solidFill>
                          <a:schemeClr val="bg1"/>
                        </a:solidFill>
                        <a:latin typeface="DIN Pro Bold" panose="020B0804020101020102" pitchFamily="34" charset="0"/>
                        <a:ea typeface="+mn-ea"/>
                        <a:cs typeface="DIN Pro Bold" panose="020B0804020101020102" pitchFamily="34" charset="0"/>
                      </a:defRPr>
                    </a:pPr>
                    <a:r>
                      <a:rPr lang="en-US" dirty="0"/>
                      <a:t>57%</a:t>
                    </a: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400" b="0" i="0" u="none" strike="noStrike" kern="1200" baseline="0">
                      <a:solidFill>
                        <a:schemeClr val="bg1"/>
                      </a:solidFill>
                      <a:latin typeface="DIN Pro Bold" panose="020B0804020101020102" pitchFamily="34" charset="0"/>
                      <a:ea typeface="+mn-ea"/>
                      <a:cs typeface="DIN Pro Bold" panose="020B0804020101020102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BF1E-4A9F-9297-A1CA4E335D83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неполное</c:v>
                </c:pt>
                <c:pt idx="1">
                  <c:v>среднее</c:v>
                </c:pt>
                <c:pt idx="2">
                  <c:v>высшее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0.1016</c:v>
                </c:pt>
                <c:pt idx="1">
                  <c:v>0.32669999999999999</c:v>
                </c:pt>
                <c:pt idx="2">
                  <c:v>0.57169999999999999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F1E-4A9F-9297-A1CA4E335D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1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DIN Pro Light" panose="020B0504020101010102" pitchFamily="34" charset="0"/>
              <a:ea typeface="+mn-ea"/>
              <a:cs typeface="DIN Pro Light" panose="020B0504020101010102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52950587931766557"/>
          <c:y val="5.45463845352216E-2"/>
          <c:w val="0.36970279391367905"/>
          <c:h val="0.890907230929557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186-4AD5-B3EB-1BCD7F220C34}"/>
              </c:ext>
            </c:extLst>
          </c:dPt>
          <c:dPt>
            <c:idx val="1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186-4AD5-B3EB-1BCD7F220C34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186-4AD5-B3EB-1BCD7F220C34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186-4AD5-B3EB-1BCD7F220C34}"/>
              </c:ext>
            </c:extLst>
          </c:dPt>
          <c:dPt>
            <c:idx val="4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186-4AD5-B3EB-1BCD7F220C34}"/>
              </c:ext>
            </c:extLst>
          </c:dPt>
          <c:dPt>
            <c:idx val="5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186-4AD5-B3EB-1BCD7F220C34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1">
                  <c:v>полный достаток, не ограничены в средствах</c:v>
                </c:pt>
                <c:pt idx="2">
                  <c:v>иногда покупают дорогие вещи, но не все, что захотят</c:v>
                </c:pt>
                <c:pt idx="3">
                  <c:v>хватает на еду и одежду, но не на дорогие вещи</c:v>
                </c:pt>
                <c:pt idx="4">
                  <c:v>хватает на еду, но не на одежду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1">
                  <c:v>3.78E-2</c:v>
                </c:pt>
                <c:pt idx="2">
                  <c:v>0.39640000000000003</c:v>
                </c:pt>
                <c:pt idx="3">
                  <c:v>0.29339999999999999</c:v>
                </c:pt>
                <c:pt idx="4">
                  <c:v>0.1207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186-4AD5-B3EB-1BCD7F220C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2"/>
        <c:axId val="744955312"/>
        <c:axId val="744943344"/>
      </c:barChart>
      <c:catAx>
        <c:axId val="744955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IN Pro Light" panose="020B0504020101010102" pitchFamily="34" charset="0"/>
                <a:ea typeface="+mn-ea"/>
                <a:cs typeface="DIN Pro Light" panose="020B0504020101010102" pitchFamily="34" charset="0"/>
              </a:defRPr>
            </a:pPr>
            <a:endParaRPr lang="ru-RU"/>
          </a:p>
        </c:txPr>
        <c:crossAx val="744943344"/>
        <c:crosses val="autoZero"/>
        <c:auto val="1"/>
        <c:lblAlgn val="ctr"/>
        <c:lblOffset val="100"/>
        <c:noMultiLvlLbl val="0"/>
      </c:catAx>
      <c:valAx>
        <c:axId val="7449433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44955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52950587931766557"/>
          <c:y val="5.45463845352216E-2"/>
          <c:w val="0.34911972352372639"/>
          <c:h val="0.890907230929557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784-425F-875C-339C11610382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784-425F-875C-339C11610382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784-425F-875C-339C11610382}"/>
              </c:ext>
            </c:extLst>
          </c:dPt>
          <c:dPt>
            <c:idx val="3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784-425F-875C-339C11610382}"/>
              </c:ext>
            </c:extLst>
          </c:dPt>
          <c:dPt>
            <c:idx val="4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784-425F-875C-339C11610382}"/>
              </c:ext>
            </c:extLst>
          </c:dPt>
          <c:dPt>
            <c:idx val="5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784-425F-875C-339C11610382}"/>
              </c:ext>
            </c:extLst>
          </c:dPt>
          <c:dPt>
            <c:idx val="6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784-425F-875C-339C11610382}"/>
              </c:ext>
            </c:extLst>
          </c:dPt>
          <c:dPt>
            <c:idx val="7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784-425F-875C-339C11610382}"/>
              </c:ext>
            </c:extLst>
          </c:dPt>
          <c:dPt>
            <c:idx val="8"/>
            <c:invertIfNegative val="0"/>
            <c:bubble3D val="0"/>
            <c:spPr>
              <a:solidFill>
                <a:schemeClr val="tx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5784-425F-875C-339C11610382}"/>
              </c:ext>
            </c:extLst>
          </c:dPt>
          <c:dPt>
            <c:idx val="9"/>
            <c:invertIfNegative val="0"/>
            <c:bubble3D val="0"/>
            <c:spPr>
              <a:solidFill>
                <a:schemeClr val="tx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5784-425F-875C-339C11610382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0" i="0" u="none" strike="noStrike" kern="1200" baseline="0">
                    <a:solidFill>
                      <a:schemeClr val="tx1"/>
                    </a:solidFill>
                    <a:latin typeface="DIN Pro Light" panose="020B0504020101010102" pitchFamily="34" charset="0"/>
                    <a:ea typeface="+mn-ea"/>
                    <a:cs typeface="DIN Pro Light" panose="020B0504020101010102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нет ответа</c:v>
                </c:pt>
                <c:pt idx="1">
                  <c:v>C</c:v>
                </c:pt>
                <c:pt idx="2">
                  <c:v>B</c:v>
                </c:pt>
                <c:pt idx="3">
                  <c:v>A</c:v>
                </c:pt>
                <c:pt idx="6">
                  <c:v>более 75% семейного дохода</c:v>
                </c:pt>
                <c:pt idx="7">
                  <c:v>50-75% семейного дохода</c:v>
                </c:pt>
                <c:pt idx="8">
                  <c:v>25-50% семейного дохода</c:v>
                </c:pt>
                <c:pt idx="9">
                  <c:v>до 25% семейного дохода 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7.9600000000000004E-2</c:v>
                </c:pt>
                <c:pt idx="1">
                  <c:v>0.16699999999999998</c:v>
                </c:pt>
                <c:pt idx="2">
                  <c:v>0.39950000000000002</c:v>
                </c:pt>
                <c:pt idx="3">
                  <c:v>0.2306</c:v>
                </c:pt>
                <c:pt idx="6">
                  <c:v>2.0099999999999996E-2</c:v>
                </c:pt>
                <c:pt idx="7">
                  <c:v>0.15060000000000001</c:v>
                </c:pt>
                <c:pt idx="8">
                  <c:v>0.39600000000000002</c:v>
                </c:pt>
                <c:pt idx="9">
                  <c:v>0.27229999999999999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5784-425F-875C-339C11610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2"/>
        <c:axId val="744929200"/>
        <c:axId val="744953136"/>
      </c:barChart>
      <c:catAx>
        <c:axId val="7449292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IN Pro Light" panose="020B0504020101010102" pitchFamily="34" charset="0"/>
                <a:ea typeface="+mn-ea"/>
                <a:cs typeface="DIN Pro Light" panose="020B0504020101010102" pitchFamily="34" charset="0"/>
              </a:defRPr>
            </a:pPr>
            <a:endParaRPr lang="ru-RU"/>
          </a:p>
        </c:txPr>
        <c:crossAx val="744953136"/>
        <c:crosses val="autoZero"/>
        <c:auto val="1"/>
        <c:lblAlgn val="ctr"/>
        <c:lblOffset val="100"/>
        <c:noMultiLvlLbl val="0"/>
      </c:catAx>
      <c:valAx>
        <c:axId val="7449531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44929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717079932888989"/>
          <c:y val="0.12812499999999999"/>
          <c:w val="0.86659376570674063"/>
          <c:h val="0.45937032480314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55555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BFBFB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68F-46D6-8DF1-041A1E902C44}"/>
              </c:ext>
            </c:extLst>
          </c:dPt>
          <c:dPt>
            <c:idx val="1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68F-46D6-8DF1-041A1E902C44}"/>
              </c:ext>
            </c:extLst>
          </c:dPt>
          <c:dPt>
            <c:idx val="3"/>
            <c:invertIfNegative val="0"/>
            <c:bubble3D val="0"/>
            <c:spPr>
              <a:solidFill>
                <a:srgbClr val="BFBFB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68F-46D6-8DF1-041A1E902C44}"/>
              </c:ext>
            </c:extLst>
          </c:dPt>
          <c:dPt>
            <c:idx val="4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68F-46D6-8DF1-041A1E902C44}"/>
              </c:ext>
            </c:extLst>
          </c:dPt>
          <c:dPt>
            <c:idx val="5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68F-46D6-8DF1-041A1E902C44}"/>
              </c:ext>
            </c:extLst>
          </c:dPt>
          <c:dPt>
            <c:idx val="6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68F-46D6-8DF1-041A1E902C44}"/>
              </c:ext>
            </c:extLst>
          </c:dPt>
          <c:dPt>
            <c:idx val="7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68F-46D6-8DF1-041A1E902C44}"/>
              </c:ext>
            </c:extLst>
          </c:dPt>
          <c:dPt>
            <c:idx val="8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68F-46D6-8DF1-041A1E902C44}"/>
              </c:ext>
            </c:extLst>
          </c:dPt>
          <c:dPt>
            <c:idx val="9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668F-46D6-8DF1-041A1E902C4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otham Pro Light" panose="02000503030000020004" pitchFamily="2" charset="0"/>
                    <a:ea typeface="+mn-ea"/>
                    <a:cs typeface="Gotham Pro Light" panose="02000503030000020004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STUDIO 21</c:v>
                </c:pt>
                <c:pt idx="1">
                  <c:v>Радио Рекорд</c:v>
                </c:pt>
                <c:pt idx="2">
                  <c:v>Like FM</c:v>
                </c:pt>
                <c:pt idx="3">
                  <c:v>Новое Радио</c:v>
                </c:pt>
                <c:pt idx="4">
                  <c:v>DFM</c:v>
                </c:pt>
                <c:pt idx="5">
                  <c:v>Радио ENERGY</c:v>
                </c:pt>
                <c:pt idx="6">
                  <c:v>Love Radio</c:v>
                </c:pt>
                <c:pt idx="7">
                  <c:v>Maximum</c:v>
                </c:pt>
                <c:pt idx="8">
                  <c:v>Радио Sputnik</c:v>
                </c:pt>
                <c:pt idx="9">
                  <c:v>Радио Мир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183.57</c:v>
                </c:pt>
                <c:pt idx="1">
                  <c:v>177.28</c:v>
                </c:pt>
                <c:pt idx="2">
                  <c:v>169.91</c:v>
                </c:pt>
                <c:pt idx="3">
                  <c:v>164.28</c:v>
                </c:pt>
                <c:pt idx="4">
                  <c:v>163.66999999999999</c:v>
                </c:pt>
                <c:pt idx="5">
                  <c:v>158.19</c:v>
                </c:pt>
                <c:pt idx="6">
                  <c:v>150.43</c:v>
                </c:pt>
                <c:pt idx="7">
                  <c:v>149.27000000000001</c:v>
                </c:pt>
                <c:pt idx="8">
                  <c:v>142.37</c:v>
                </c:pt>
                <c:pt idx="9">
                  <c:v>141.46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668F-46D6-8DF1-041A1E902C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-27"/>
        <c:axId val="385309728"/>
        <c:axId val="385308640"/>
      </c:barChart>
      <c:catAx>
        <c:axId val="38530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7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otham Pro Light" panose="02000503030000020004" pitchFamily="2" charset="0"/>
                <a:ea typeface="+mn-ea"/>
                <a:cs typeface="Gotham Pro Light" panose="02000503030000020004" pitchFamily="2" charset="0"/>
              </a:defRPr>
            </a:pPr>
            <a:endParaRPr lang="ru-RU"/>
          </a:p>
        </c:txPr>
        <c:crossAx val="385308640"/>
        <c:crosses val="autoZero"/>
        <c:auto val="1"/>
        <c:lblAlgn val="ctr"/>
        <c:lblOffset val="100"/>
        <c:noMultiLvlLbl val="0"/>
      </c:catAx>
      <c:valAx>
        <c:axId val="385308640"/>
        <c:scaling>
          <c:orientation val="minMax"/>
          <c:min val="80"/>
        </c:scaling>
        <c:delete val="1"/>
        <c:axPos val="l"/>
        <c:numFmt formatCode="General" sourceLinked="1"/>
        <c:majorTickMark val="out"/>
        <c:minorTickMark val="none"/>
        <c:tickLblPos val="nextTo"/>
        <c:crossAx val="385309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717079932888989"/>
          <c:y val="0.12812499999999999"/>
          <c:w val="0.86659376570674063"/>
          <c:h val="0.45937032480314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55555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BFBFB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ED7-4535-B3AA-672596D82CDD}"/>
              </c:ext>
            </c:extLst>
          </c:dPt>
          <c:dPt>
            <c:idx val="1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ED7-4535-B3AA-672596D82CDD}"/>
              </c:ext>
            </c:extLst>
          </c:dPt>
          <c:dPt>
            <c:idx val="6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ED7-4535-B3AA-672596D82CDD}"/>
              </c:ext>
            </c:extLst>
          </c:dPt>
          <c:dPt>
            <c:idx val="7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ED7-4535-B3AA-672596D82CDD}"/>
              </c:ext>
            </c:extLst>
          </c:dPt>
          <c:dPt>
            <c:idx val="8"/>
            <c:invertIfNegative val="0"/>
            <c:bubble3D val="0"/>
            <c:spPr>
              <a:solidFill>
                <a:srgbClr val="BFBFB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ED7-4535-B3AA-672596D82CDD}"/>
              </c:ext>
            </c:extLst>
          </c:dPt>
          <c:dPt>
            <c:idx val="9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ED7-4535-B3AA-672596D82CDD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otham Pro Light" panose="02000503030000020004" pitchFamily="2" charset="0"/>
                    <a:ea typeface="+mn-ea"/>
                    <a:cs typeface="Gotham Pro Light" panose="02000503030000020004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STUDIO 21</c:v>
                </c:pt>
                <c:pt idx="1">
                  <c:v>Радио Рекорд</c:v>
                </c:pt>
                <c:pt idx="2">
                  <c:v>Like FM</c:v>
                </c:pt>
                <c:pt idx="3">
                  <c:v>DFM</c:v>
                </c:pt>
                <c:pt idx="4">
                  <c:v>Радио Sputnik</c:v>
                </c:pt>
                <c:pt idx="5">
                  <c:v>Радио ENERGY</c:v>
                </c:pt>
                <c:pt idx="6">
                  <c:v>Радио Мир</c:v>
                </c:pt>
                <c:pt idx="7">
                  <c:v>Maximum</c:v>
                </c:pt>
                <c:pt idx="8">
                  <c:v>Новое Радио</c:v>
                </c:pt>
                <c:pt idx="9">
                  <c:v>Comedy Radio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248.13</c:v>
                </c:pt>
                <c:pt idx="1">
                  <c:v>206.18</c:v>
                </c:pt>
                <c:pt idx="2">
                  <c:v>187.62</c:v>
                </c:pt>
                <c:pt idx="3">
                  <c:v>185.87</c:v>
                </c:pt>
                <c:pt idx="4">
                  <c:v>181.16</c:v>
                </c:pt>
                <c:pt idx="5">
                  <c:v>178.1</c:v>
                </c:pt>
                <c:pt idx="6">
                  <c:v>169.6</c:v>
                </c:pt>
                <c:pt idx="7">
                  <c:v>169.31</c:v>
                </c:pt>
                <c:pt idx="8">
                  <c:v>159.97</c:v>
                </c:pt>
                <c:pt idx="9">
                  <c:v>146.97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ED7-4535-B3AA-672596D82C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-27"/>
        <c:axId val="385304832"/>
        <c:axId val="385309184"/>
      </c:barChart>
      <c:catAx>
        <c:axId val="38530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7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otham Pro Light" panose="02000503030000020004" pitchFamily="2" charset="0"/>
                <a:ea typeface="+mn-ea"/>
                <a:cs typeface="Gotham Pro Light" panose="02000503030000020004" pitchFamily="2" charset="0"/>
              </a:defRPr>
            </a:pPr>
            <a:endParaRPr lang="ru-RU"/>
          </a:p>
        </c:txPr>
        <c:crossAx val="385309184"/>
        <c:crosses val="autoZero"/>
        <c:auto val="1"/>
        <c:lblAlgn val="ctr"/>
        <c:lblOffset val="100"/>
        <c:noMultiLvlLbl val="0"/>
      </c:catAx>
      <c:valAx>
        <c:axId val="385309184"/>
        <c:scaling>
          <c:orientation val="minMax"/>
          <c:min val="80"/>
        </c:scaling>
        <c:delete val="1"/>
        <c:axPos val="l"/>
        <c:numFmt formatCode="General" sourceLinked="1"/>
        <c:majorTickMark val="out"/>
        <c:minorTickMark val="none"/>
        <c:tickLblPos val="nextTo"/>
        <c:crossAx val="385304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275507822723986"/>
          <c:y val="0.265625"/>
          <c:w val="0.86659376570674063"/>
          <c:h val="0.45937032480314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55555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BFBFB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B48-447F-8A3A-7BFACF837784}"/>
              </c:ext>
            </c:extLst>
          </c:dPt>
          <c:dPt>
            <c:idx val="1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B48-447F-8A3A-7BFACF837784}"/>
              </c:ext>
            </c:extLst>
          </c:dPt>
          <c:dPt>
            <c:idx val="6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B48-447F-8A3A-7BFACF837784}"/>
              </c:ext>
            </c:extLst>
          </c:dPt>
          <c:dPt>
            <c:idx val="7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B48-447F-8A3A-7BFACF837784}"/>
              </c:ext>
            </c:extLst>
          </c:dPt>
          <c:dPt>
            <c:idx val="8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B48-447F-8A3A-7BFACF837784}"/>
              </c:ext>
            </c:extLst>
          </c:dPt>
          <c:dPt>
            <c:idx val="9"/>
            <c:invertIfNegative val="0"/>
            <c:bubble3D val="0"/>
            <c:spPr>
              <a:solidFill>
                <a:srgbClr val="5555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B48-447F-8A3A-7BFACF83778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otham Pro Light" panose="02000503030000020004" pitchFamily="2" charset="0"/>
                    <a:ea typeface="+mn-ea"/>
                    <a:cs typeface="Gotham Pro Light" panose="02000503030000020004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STUDIO 21</c:v>
                </c:pt>
                <c:pt idx="1">
                  <c:v>Радио Рекорд</c:v>
                </c:pt>
                <c:pt idx="2">
                  <c:v>Радио ENERGY</c:v>
                </c:pt>
                <c:pt idx="3">
                  <c:v>Comedy Radio</c:v>
                </c:pt>
                <c:pt idx="4">
                  <c:v>Новое Радио</c:v>
                </c:pt>
                <c:pt idx="5">
                  <c:v>Европа Плюс</c:v>
                </c:pt>
                <c:pt idx="6">
                  <c:v>Джем FM</c:v>
                </c:pt>
                <c:pt idx="7">
                  <c:v>Юмор FM</c:v>
                </c:pt>
                <c:pt idx="8">
                  <c:v>Авторадио</c:v>
                </c:pt>
                <c:pt idx="9">
                  <c:v>Хит FM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207</c:v>
                </c:pt>
                <c:pt idx="1">
                  <c:v>196</c:v>
                </c:pt>
                <c:pt idx="2">
                  <c:v>157</c:v>
                </c:pt>
                <c:pt idx="3">
                  <c:v>130</c:v>
                </c:pt>
                <c:pt idx="4">
                  <c:v>124</c:v>
                </c:pt>
                <c:pt idx="5">
                  <c:v>122</c:v>
                </c:pt>
                <c:pt idx="6">
                  <c:v>107</c:v>
                </c:pt>
                <c:pt idx="7">
                  <c:v>106</c:v>
                </c:pt>
                <c:pt idx="8">
                  <c:v>99</c:v>
                </c:pt>
                <c:pt idx="9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B48-447F-8A3A-7BFACF8377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-27"/>
        <c:axId val="744935184"/>
        <c:axId val="744937360"/>
      </c:barChart>
      <c:catAx>
        <c:axId val="74493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7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otham Pro Light" panose="02000503030000020004" pitchFamily="2" charset="0"/>
                <a:ea typeface="+mn-ea"/>
                <a:cs typeface="Gotham Pro Light" panose="02000503030000020004" pitchFamily="2" charset="0"/>
              </a:defRPr>
            </a:pPr>
            <a:endParaRPr lang="ru-RU"/>
          </a:p>
        </c:txPr>
        <c:crossAx val="744937360"/>
        <c:crosses val="autoZero"/>
        <c:auto val="1"/>
        <c:lblAlgn val="ctr"/>
        <c:lblOffset val="100"/>
        <c:noMultiLvlLbl val="0"/>
      </c:catAx>
      <c:valAx>
        <c:axId val="744937360"/>
        <c:scaling>
          <c:orientation val="minMax"/>
          <c:min val="80"/>
        </c:scaling>
        <c:delete val="1"/>
        <c:axPos val="l"/>
        <c:numFmt formatCode="General" sourceLinked="1"/>
        <c:majorTickMark val="out"/>
        <c:minorTickMark val="none"/>
        <c:tickLblPos val="nextTo"/>
        <c:crossAx val="744935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9324484126116502"/>
          <c:y val="3.7626163461844123E-2"/>
          <c:w val="0.46867430090134038"/>
          <c:h val="0.86969927618789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555555"/>
            </a:soli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F62-4F10-9BA2-F24FBD31FBCF}"/>
              </c:ext>
            </c:extLst>
          </c:dPt>
          <c:dLbls>
            <c:dLbl>
              <c:idx val="1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DIN Pro Light" panose="020B0504020101010102" pitchFamily="34" charset="0"/>
                      <a:ea typeface="+mn-ea"/>
                      <a:cs typeface="DIN Pro Light" panose="020B0504020101010102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F62-4F10-9BA2-F24FBD31FB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 Pro Light" panose="020B0504020101010102" pitchFamily="34" charset="0"/>
                    <a:ea typeface="+mn-ea"/>
                    <a:cs typeface="DIN Pro Light" panose="020B0504020101010102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Лист1!$A$2:$A$18</c:f>
              <c:strCache>
                <c:ptCount val="17"/>
                <c:pt idx="0">
                  <c:v>Отечественная музыка 60-х - первой половины 80-х годов</c:v>
                </c:pt>
                <c:pt idx="1">
                  <c:v>Русский шансон</c:v>
                </c:pt>
                <c:pt idx="2">
                  <c:v>Авторская песня</c:v>
                </c:pt>
                <c:pt idx="3">
                  <c:v>Зарубежная музыка 60-х - первой половины 80-х годов</c:v>
                </c:pt>
                <c:pt idx="4">
                  <c:v>Отечественная музыка второй половины 80-х - 90-х годов</c:v>
                </c:pt>
                <c:pt idx="5">
                  <c:v>Классическая музыка</c:v>
                </c:pt>
                <c:pt idx="6">
                  <c:v>Зарубежная музыка второй половины 80-х - 90-х годов</c:v>
                </c:pt>
                <c:pt idx="7">
                  <c:v>Джаз, блюз</c:v>
                </c:pt>
                <c:pt idx="8">
                  <c:v>Другие</c:v>
                </c:pt>
                <c:pt idx="9">
                  <c:v>Этническая музыка, музыка народов мира</c:v>
                </c:pt>
                <c:pt idx="10">
                  <c:v>Современная отечественная популярная музыка</c:v>
                </c:pt>
                <c:pt idx="11">
                  <c:v>Отечественная рок-музыка</c:v>
                </c:pt>
                <c:pt idx="12">
                  <c:v>Зарубежная рок-музыка</c:v>
                </c:pt>
                <c:pt idx="13">
                  <c:v>Электронная и танцевальная музыка</c:v>
                </c:pt>
                <c:pt idx="14">
                  <c:v>Современная зарубежная популярная музыка</c:v>
                </c:pt>
                <c:pt idx="15">
                  <c:v>Тяжелый и альтернативный рок</c:v>
                </c:pt>
                <c:pt idx="16">
                  <c:v>Рэп, хип-хоп, R'n'B</c:v>
                </c:pt>
              </c:strCache>
            </c:strRef>
          </c:cat>
          <c:val>
            <c:numRef>
              <c:f>Лист1!$B$2:$B$18</c:f>
              <c:numCache>
                <c:formatCode>General</c:formatCode>
                <c:ptCount val="17"/>
                <c:pt idx="0">
                  <c:v>30</c:v>
                </c:pt>
                <c:pt idx="1">
                  <c:v>44</c:v>
                </c:pt>
                <c:pt idx="2">
                  <c:v>46</c:v>
                </c:pt>
                <c:pt idx="3">
                  <c:v>52</c:v>
                </c:pt>
                <c:pt idx="4">
                  <c:v>57</c:v>
                </c:pt>
                <c:pt idx="5">
                  <c:v>72</c:v>
                </c:pt>
                <c:pt idx="6">
                  <c:v>75</c:v>
                </c:pt>
                <c:pt idx="7">
                  <c:v>83</c:v>
                </c:pt>
                <c:pt idx="8">
                  <c:v>85</c:v>
                </c:pt>
                <c:pt idx="9">
                  <c:v>94</c:v>
                </c:pt>
                <c:pt idx="10">
                  <c:v>124</c:v>
                </c:pt>
                <c:pt idx="11">
                  <c:v>129</c:v>
                </c:pt>
                <c:pt idx="12">
                  <c:v>146</c:v>
                </c:pt>
                <c:pt idx="13">
                  <c:v>146</c:v>
                </c:pt>
                <c:pt idx="14">
                  <c:v>151</c:v>
                </c:pt>
                <c:pt idx="15">
                  <c:v>160</c:v>
                </c:pt>
                <c:pt idx="16">
                  <c:v>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62-4F10-9BA2-F24FBD31F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744954768"/>
        <c:axId val="744957488"/>
      </c:barChart>
      <c:catAx>
        <c:axId val="744954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IN Pro Light" panose="020B0504020101010102" pitchFamily="34" charset="0"/>
                <a:ea typeface="+mn-ea"/>
                <a:cs typeface="DIN Pro Light" panose="020B0504020101010102" pitchFamily="34" charset="0"/>
              </a:defRPr>
            </a:pPr>
            <a:endParaRPr lang="ru-RU"/>
          </a:p>
        </c:txPr>
        <c:crossAx val="744957488"/>
        <c:crosses val="autoZero"/>
        <c:auto val="1"/>
        <c:lblAlgn val="ctr"/>
        <c:lblOffset val="100"/>
        <c:noMultiLvlLbl val="0"/>
      </c:catAx>
      <c:valAx>
        <c:axId val="7449574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44954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47A6A-2B90-DA44-8AFC-D8516A36C241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CE609-E652-BC4B-AE6D-7525CF42FF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6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CE609-E652-BC4B-AE6D-7525CF42FF0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141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CE609-E652-BC4B-AE6D-7525CF42FF0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505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CE609-E652-BC4B-AE6D-7525CF42FF0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86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CE609-E652-BC4B-AE6D-7525CF42FF0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784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CE609-E652-BC4B-AE6D-7525CF42FF0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535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CE609-E652-BC4B-AE6D-7525CF42FF0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1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CE609-E652-BC4B-AE6D-7525CF42FF08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628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CE609-E652-BC4B-AE6D-7525CF42FF08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38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B5EDD-13B2-524C-883C-9BA985779F7B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27F14-9B82-1B45-AC3E-4A439B4364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027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B5EDD-13B2-524C-883C-9BA985779F7B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27F14-9B82-1B45-AC3E-4A439B4364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92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B5EDD-13B2-524C-883C-9BA985779F7B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27F14-9B82-1B45-AC3E-4A439B4364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16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B5EDD-13B2-524C-883C-9BA985779F7B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27F14-9B82-1B45-AC3E-4A439B4364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047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B5EDD-13B2-524C-883C-9BA985779F7B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27F14-9B82-1B45-AC3E-4A439B4364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57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B5EDD-13B2-524C-883C-9BA985779F7B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27F14-9B82-1B45-AC3E-4A439B4364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172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B5EDD-13B2-524C-883C-9BA985779F7B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27F14-9B82-1B45-AC3E-4A439B4364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208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B5EDD-13B2-524C-883C-9BA985779F7B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27F14-9B82-1B45-AC3E-4A439B4364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20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B5EDD-13B2-524C-883C-9BA985779F7B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27F14-9B82-1B45-AC3E-4A439B4364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625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B5EDD-13B2-524C-883C-9BA985779F7B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27F14-9B82-1B45-AC3E-4A439B4364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325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B5EDD-13B2-524C-883C-9BA985779F7B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27F14-9B82-1B45-AC3E-4A439B4364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195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B5EDD-13B2-524C-883C-9BA985779F7B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27F14-9B82-1B45-AC3E-4A439B4364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096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gZsrNoIgfc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hyperlink" Target="https://www.youtube.com/channel/UCi6ONJ8za4bV5CDOGXctJ-Q" TargetMode="External"/><Relationship Id="rId4" Type="http://schemas.openxmlformats.org/officeDocument/2006/relationships/hyperlink" Target="https://www.youtube.com/watch?v=2RpdJeq7yzM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18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838" y="332612"/>
            <a:ext cx="968696" cy="2586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13064" y="4637464"/>
            <a:ext cx="50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2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"/>
            <a:ext cx="9144000" cy="513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512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838" y="332612"/>
            <a:ext cx="968696" cy="2586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13064" y="4637464"/>
            <a:ext cx="50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3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01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231" y="544365"/>
            <a:ext cx="863232" cy="230483"/>
          </a:xfrm>
          <a:prstGeom prst="rect">
            <a:avLst/>
          </a:prstGeom>
        </p:spPr>
      </p:pic>
      <p:sp>
        <p:nvSpPr>
          <p:cNvPr id="6" name="Аудитория по России"/>
          <p:cNvSpPr txBox="1"/>
          <p:nvPr/>
        </p:nvSpPr>
        <p:spPr>
          <a:xfrm>
            <a:off x="510835" y="432187"/>
            <a:ext cx="4950158" cy="4379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noAutofit/>
          </a:bodyPr>
          <a:lstStyle>
            <a:lvl1pPr algn="ctr">
              <a:defRPr b="1">
                <a:latin typeface="Gotham Pro"/>
                <a:ea typeface="Gotham Pro"/>
                <a:cs typeface="Gotham Pro"/>
                <a:sym typeface="Gotham Pro"/>
              </a:defRPr>
            </a:lvl1pPr>
          </a:lstStyle>
          <a:p>
            <a:pPr algn="l">
              <a:defRPr b="0">
                <a:latin typeface="GothamPro-Black"/>
                <a:ea typeface="GothamPro-Black"/>
                <a:cs typeface="GothamPro-Black"/>
                <a:sym typeface="GothamPro-Black"/>
              </a:defRPr>
            </a:pPr>
            <a:r>
              <a:rPr lang="ru-RU" sz="2600" b="0" dirty="0">
                <a:solidFill>
                  <a:prstClr val="white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  <a:sym typeface="GothamPro-Black"/>
              </a:rPr>
              <a:t>ПРОГРАММЫ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3739389" y="1672636"/>
            <a:ext cx="495300" cy="34289"/>
            <a:chOff x="6136912" y="2454497"/>
            <a:chExt cx="1149350" cy="88900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>
              <a:off x="6136912" y="2454507"/>
              <a:ext cx="1047750" cy="0"/>
            </a:xfrm>
            <a:prstGeom prst="line">
              <a:avLst/>
            </a:prstGeom>
            <a:ln>
              <a:solidFill>
                <a:schemeClr val="tx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7184662" y="2454497"/>
              <a:ext cx="101600" cy="88900"/>
            </a:xfrm>
            <a:prstGeom prst="line">
              <a:avLst/>
            </a:prstGeom>
            <a:ln>
              <a:solidFill>
                <a:schemeClr val="tx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Группа 14"/>
          <p:cNvGrpSpPr/>
          <p:nvPr/>
        </p:nvGrpSpPr>
        <p:grpSpPr>
          <a:xfrm flipH="1" flipV="1">
            <a:off x="7481066" y="3432370"/>
            <a:ext cx="841924" cy="49492"/>
            <a:chOff x="6136912" y="2454497"/>
            <a:chExt cx="1149350" cy="88900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>
              <a:off x="6136912" y="2454507"/>
              <a:ext cx="1047750" cy="0"/>
            </a:xfrm>
            <a:prstGeom prst="line">
              <a:avLst/>
            </a:prstGeom>
            <a:ln>
              <a:solidFill>
                <a:schemeClr val="tx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7184662" y="2454497"/>
              <a:ext cx="101600" cy="88900"/>
            </a:xfrm>
            <a:prstGeom prst="line">
              <a:avLst/>
            </a:prstGeom>
            <a:ln>
              <a:solidFill>
                <a:schemeClr val="tx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92" y="2157110"/>
            <a:ext cx="720000" cy="67347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61348" y="2019336"/>
            <a:ext cx="3622322" cy="914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50" b="1" dirty="0">
                <a:latin typeface="DIN Pro Bold" panose="020B0604020202020204" charset="0"/>
                <a:cs typeface="DIN Pro Bold" panose="020B0604020202020204" charset="0"/>
              </a:rPr>
              <a:t>Петя ФМ</a:t>
            </a:r>
            <a:endParaRPr lang="en-US" sz="1050" b="1" dirty="0">
              <a:latin typeface="DIN Pro Bold" panose="020B0604020202020204" charset="0"/>
              <a:cs typeface="DIN Pro Bold" panose="020B0604020202020204" charset="0"/>
            </a:endParaRPr>
          </a:p>
          <a:p>
            <a:r>
              <a:rPr lang="ru-RU" sz="700" dirty="0">
                <a:latin typeface="DIN Pro Light" panose="020B0604020202020204" charset="0"/>
                <a:cs typeface="DIN Pro Light" panose="020B0604020202020204" charset="0"/>
              </a:rPr>
              <a:t>Пётр </a:t>
            </a:r>
            <a:r>
              <a:rPr lang="ru-RU" sz="700" dirty="0" err="1">
                <a:latin typeface="DIN Pro Light" panose="020B0604020202020204" charset="0"/>
                <a:cs typeface="DIN Pro Light" panose="020B0604020202020204" charset="0"/>
              </a:rPr>
              <a:t>Левинский</a:t>
            </a:r>
            <a:r>
              <a:rPr lang="ru-RU" sz="700" dirty="0">
                <a:latin typeface="DIN Pro Light" panose="020B0604020202020204" charset="0"/>
                <a:cs typeface="DIN Pro Light" panose="020B0604020202020204" charset="0"/>
              </a:rPr>
              <a:t> – самый опытный </a:t>
            </a:r>
            <a:r>
              <a:rPr lang="ru-RU" sz="700" dirty="0" err="1">
                <a:latin typeface="DIN Pro Light" panose="020B0604020202020204" charset="0"/>
                <a:cs typeface="DIN Pro Light" panose="020B0604020202020204" charset="0"/>
              </a:rPr>
              <a:t>диджей</a:t>
            </a:r>
            <a:r>
              <a:rPr lang="ru-RU" sz="700" dirty="0">
                <a:latin typeface="DIN Pro Light" panose="020B0604020202020204" charset="0"/>
                <a:cs typeface="DIN Pro Light" panose="020B0604020202020204" charset="0"/>
              </a:rPr>
              <a:t> в нашей команде, а также самый </a:t>
            </a:r>
            <a:r>
              <a:rPr lang="ru-RU" sz="700" dirty="0" err="1">
                <a:latin typeface="DIN Pro Light" panose="020B0604020202020204" charset="0"/>
                <a:cs typeface="DIN Pro Light" panose="020B0604020202020204" charset="0"/>
              </a:rPr>
              <a:t>харизматичный</a:t>
            </a:r>
            <a:r>
              <a:rPr lang="ru-RU" sz="700" dirty="0">
                <a:latin typeface="DIN Pro Light" panose="020B0604020202020204" charset="0"/>
                <a:cs typeface="DIN Pro Light" panose="020B0604020202020204" charset="0"/>
              </a:rPr>
              <a:t> коллекционер музыки. «Петя ФМ» выходит за рамки хип-хопа, с высоты возраста и опыта раскрывая всю палитру жанров от старого винилового </a:t>
            </a:r>
            <a:r>
              <a:rPr lang="ru-RU" sz="700" dirty="0" err="1">
                <a:latin typeface="DIN Pro Light" panose="020B0604020202020204" charset="0"/>
                <a:cs typeface="DIN Pro Light" panose="020B0604020202020204" charset="0"/>
              </a:rPr>
              <a:t>фанка</a:t>
            </a:r>
            <a:r>
              <a:rPr lang="ru-RU" sz="700" dirty="0">
                <a:latin typeface="DIN Pro Light" panose="020B0604020202020204" charset="0"/>
                <a:cs typeface="DIN Pro Light" panose="020B0604020202020204" charset="0"/>
              </a:rPr>
              <a:t> до современного джаза. </a:t>
            </a:r>
            <a:br>
              <a:rPr lang="ru-RU" sz="700" dirty="0">
                <a:latin typeface="DIN Pro Light" panose="020B0604020202020204" charset="0"/>
                <a:cs typeface="DIN Pro Light" panose="020B0604020202020204" charset="0"/>
              </a:rPr>
            </a:br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Время выхода: Будни с 11:00 до 1</a:t>
            </a:r>
            <a:r>
              <a:rPr lang="en-US" sz="600" dirty="0">
                <a:latin typeface="DIN Pro Light" panose="020B0604020202020204" charset="0"/>
                <a:cs typeface="DIN Pro Light" panose="020B0604020202020204" charset="0"/>
              </a:rPr>
              <a:t>5</a:t>
            </a:r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:00</a:t>
            </a:r>
          </a:p>
          <a:p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Хронометраж: </a:t>
            </a:r>
            <a:r>
              <a:rPr lang="en-US" sz="600" dirty="0">
                <a:latin typeface="DIN Pro Light" panose="020B0604020202020204" charset="0"/>
                <a:cs typeface="DIN Pro Light" panose="020B0604020202020204" charset="0"/>
              </a:rPr>
              <a:t>4</a:t>
            </a:r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 часа</a:t>
            </a:r>
            <a:br>
              <a:rPr lang="ru-RU" sz="600" dirty="0">
                <a:latin typeface="DIN Pro Light" panose="020B0604020202020204" charset="0"/>
                <a:cs typeface="DIN Pro Light" panose="020B0604020202020204" charset="0"/>
              </a:rPr>
            </a:br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Варианты интеграций: спонсорство шоу, спонсорские розыгрыши, </a:t>
            </a:r>
            <a:r>
              <a:rPr lang="ru-RU" sz="600" dirty="0" err="1">
                <a:latin typeface="DIN Pro Light" panose="020B0604020202020204" charset="0"/>
                <a:cs typeface="DIN Pro Light" panose="020B0604020202020204" charset="0"/>
              </a:rPr>
              <a:t>нативные</a:t>
            </a:r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 интеграции под запрос</a:t>
            </a:r>
            <a:br>
              <a:rPr lang="ru-RU" sz="700" dirty="0">
                <a:latin typeface="DIN Pro Light" panose="020B0604020202020204" charset="0"/>
                <a:cs typeface="DIN Pro Light" panose="020B0604020202020204" charset="0"/>
              </a:rPr>
            </a:br>
            <a:endParaRPr lang="ru-RU" sz="700" dirty="0">
              <a:latin typeface="DIN Pro Light" panose="020B0604020202020204" charset="0"/>
              <a:cs typeface="DIN Pro Light" panose="020B060402020202020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49" y="3194795"/>
            <a:ext cx="767772" cy="698605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1298992" y="3086833"/>
            <a:ext cx="3689437" cy="914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dirty="0">
                <a:latin typeface="DIN Pro Bold" panose="020B0604020202020204" charset="0"/>
                <a:cs typeface="DIN Pro Bold" panose="020B0604020202020204" charset="0"/>
              </a:rPr>
              <a:t>Resonance</a:t>
            </a:r>
          </a:p>
          <a:p>
            <a:r>
              <a:rPr lang="ru-RU" sz="700" dirty="0">
                <a:latin typeface="DIN Pro Light" panose="020B0604020202020204" charset="0"/>
                <a:cs typeface="DIN Pro Light" panose="020B0604020202020204" charset="0"/>
              </a:rPr>
              <a:t>Авторская программа о российской и зарубежной электронной музыке от «принца техно» Никиты Забелина</a:t>
            </a:r>
            <a:r>
              <a:rPr lang="en-US" sz="700" dirty="0">
                <a:latin typeface="DIN Pro Light" panose="020B0604020202020204" charset="0"/>
                <a:cs typeface="DIN Pro Light" panose="020B0604020202020204" charset="0"/>
              </a:rPr>
              <a:t>.</a:t>
            </a:r>
            <a:br>
              <a:rPr lang="ru-RU" sz="800" dirty="0">
                <a:latin typeface="DIN Pro Light" panose="020B0604020202020204" charset="0"/>
                <a:cs typeface="DIN Pro Light" panose="020B0604020202020204" charset="0"/>
              </a:rPr>
            </a:br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Время выхода: Суббота с 23:00 до 0:00</a:t>
            </a:r>
          </a:p>
          <a:p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Хронометраж: 1 час</a:t>
            </a:r>
            <a:br>
              <a:rPr lang="ru-RU" sz="600" dirty="0">
                <a:latin typeface="DIN Pro Light" panose="020B0604020202020204" charset="0"/>
                <a:cs typeface="DIN Pro Light" panose="020B0604020202020204" charset="0"/>
              </a:rPr>
            </a:br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Варианты интеграций: титульное спонсорство, </a:t>
            </a:r>
            <a:r>
              <a:rPr lang="ru-RU" sz="600" dirty="0" err="1">
                <a:latin typeface="DIN Pro Light" panose="020B0604020202020204" charset="0"/>
                <a:cs typeface="DIN Pro Light" panose="020B0604020202020204" charset="0"/>
              </a:rPr>
              <a:t>нативные</a:t>
            </a:r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 интеграции под запрос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617" y="1129818"/>
            <a:ext cx="720000" cy="735319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5755617" y="1102379"/>
            <a:ext cx="3221607" cy="8618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dirty="0">
                <a:latin typeface="DIN Pro Bold" panose="020B0604020202020204" charset="0"/>
                <a:cs typeface="DIN Pro Bold" panose="020B0604020202020204" charset="0"/>
              </a:rPr>
              <a:t>STUDIO21 On Fire</a:t>
            </a:r>
          </a:p>
          <a:p>
            <a:r>
              <a:rPr lang="ru-RU" sz="700" dirty="0">
                <a:latin typeface="DIN Pro Light" panose="020B0604020202020204" charset="0"/>
                <a:cs typeface="DIN Pro Light" panose="020B0604020202020204" charset="0"/>
              </a:rPr>
              <a:t>Живой диджейский </a:t>
            </a:r>
            <a:r>
              <a:rPr lang="ru-RU" sz="700" dirty="0" err="1">
                <a:latin typeface="DIN Pro Light" panose="020B0604020202020204" charset="0"/>
                <a:cs typeface="DIN Pro Light" panose="020B0604020202020204" charset="0"/>
              </a:rPr>
              <a:t>микс</a:t>
            </a:r>
            <a:r>
              <a:rPr lang="ru-RU" sz="700" dirty="0">
                <a:latin typeface="DIN Pro Light" panose="020B0604020202020204" charset="0"/>
                <a:cs typeface="DIN Pro Light" panose="020B0604020202020204" charset="0"/>
              </a:rPr>
              <a:t> из самых горячих хитов эфира </a:t>
            </a:r>
            <a:r>
              <a:rPr lang="ru-RU" sz="700" dirty="0" err="1">
                <a:latin typeface="DIN Pro Light" panose="020B0604020202020204" charset="0"/>
                <a:cs typeface="DIN Pro Light" panose="020B0604020202020204" charset="0"/>
              </a:rPr>
              <a:t>Studio</a:t>
            </a:r>
            <a:r>
              <a:rPr lang="ru-RU" sz="700" dirty="0">
                <a:latin typeface="DIN Pro Light" panose="020B0604020202020204" charset="0"/>
                <a:cs typeface="DIN Pro Light" panose="020B0604020202020204" charset="0"/>
              </a:rPr>
              <a:t> 21.</a:t>
            </a:r>
            <a:br>
              <a:rPr lang="ru-RU" sz="800" dirty="0">
                <a:latin typeface="DIN Pro Light" panose="020B0604020202020204" charset="0"/>
                <a:cs typeface="DIN Pro Light" panose="020B0604020202020204" charset="0"/>
              </a:rPr>
            </a:br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Время выхода: Пятница с 21:00 до 23:00</a:t>
            </a:r>
          </a:p>
          <a:p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Хронометраж: 2 часа</a:t>
            </a:r>
            <a:br>
              <a:rPr lang="ru-RU" sz="600" dirty="0">
                <a:latin typeface="DIN Pro Light" panose="020B0604020202020204" charset="0"/>
                <a:cs typeface="DIN Pro Light" panose="020B0604020202020204" charset="0"/>
              </a:rPr>
            </a:br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Варианты интеграций: титульное спонсорство</a:t>
            </a:r>
            <a:br>
              <a:rPr lang="ru-RU" sz="700" dirty="0">
                <a:latin typeface="DIN Pro Light" panose="020B0604020202020204" charset="0"/>
                <a:cs typeface="DIN Pro Light" panose="020B0604020202020204" charset="0"/>
              </a:rPr>
            </a:br>
            <a:endParaRPr lang="ru-RU" sz="700" dirty="0">
              <a:latin typeface="DIN Pro Light" panose="020B0604020202020204" charset="0"/>
              <a:cs typeface="DIN Pro Light" panose="020B060402020202020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027" y="2157110"/>
            <a:ext cx="720000" cy="735319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5766027" y="2093824"/>
            <a:ext cx="3221607" cy="8618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50" b="1" dirty="0">
                <a:latin typeface="DIN Pro Bold" panose="020B0604020202020204" charset="0"/>
                <a:cs typeface="DIN Pro Bold" panose="020B0604020202020204" charset="0"/>
              </a:rPr>
              <a:t>Ночной эфир</a:t>
            </a:r>
            <a:endParaRPr lang="en-US" sz="1050" b="1" dirty="0">
              <a:latin typeface="DIN Pro Bold" panose="020B0604020202020204" charset="0"/>
              <a:cs typeface="DIN Pro Bold" panose="020B0604020202020204" charset="0"/>
            </a:endParaRPr>
          </a:p>
          <a:p>
            <a:r>
              <a:rPr lang="ru-RU" sz="700" dirty="0">
                <a:latin typeface="DIN Pro Light" panose="020B0604020202020204" charset="0"/>
                <a:cs typeface="DIN Pro Light" panose="020B0604020202020204" charset="0"/>
              </a:rPr>
              <a:t>Экспериментальный хип-хоп во всех его проявлениях.</a:t>
            </a:r>
            <a:br>
              <a:rPr lang="ru-RU" sz="800" dirty="0">
                <a:latin typeface="DIN Pro Light" panose="020B0604020202020204" charset="0"/>
                <a:cs typeface="DIN Pro Light" panose="020B0604020202020204" charset="0"/>
              </a:rPr>
            </a:br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Время выхода: Ежедневно с 23:00 до 02:00</a:t>
            </a:r>
          </a:p>
          <a:p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Хронометраж: 3 часа</a:t>
            </a:r>
            <a:br>
              <a:rPr lang="ru-RU" sz="600" dirty="0">
                <a:latin typeface="DIN Pro Light" panose="020B0604020202020204" charset="0"/>
                <a:cs typeface="DIN Pro Light" panose="020B0604020202020204" charset="0"/>
              </a:rPr>
            </a:br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Варианты интеграций: титульное спонсорство</a:t>
            </a:r>
            <a:br>
              <a:rPr lang="ru-RU" sz="700" dirty="0">
                <a:latin typeface="DIN Pro Light" panose="020B0604020202020204" charset="0"/>
                <a:cs typeface="DIN Pro Light" panose="020B0604020202020204" charset="0"/>
              </a:rPr>
            </a:br>
            <a:endParaRPr lang="ru-RU" sz="700" dirty="0">
              <a:latin typeface="DIN Pro Light" panose="020B0604020202020204" charset="0"/>
              <a:cs typeface="DIN Pro Light" panose="020B060402020202020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027" y="3142761"/>
            <a:ext cx="720000" cy="750639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5745639" y="3073975"/>
            <a:ext cx="3221607" cy="8882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50" b="1" dirty="0">
                <a:latin typeface="DIN Pro Bold" panose="020B0604020202020204" charset="0"/>
                <a:cs typeface="DIN Pro Bold" panose="020B0604020202020204" charset="0"/>
              </a:rPr>
              <a:t>Чёрный квадрат</a:t>
            </a:r>
            <a:endParaRPr lang="en-US" sz="1050" b="1" dirty="0">
              <a:latin typeface="DIN Pro Bold" panose="020B0604020202020204" charset="0"/>
              <a:cs typeface="DIN Pro Bold" panose="020B0604020202020204" charset="0"/>
            </a:endParaRPr>
          </a:p>
          <a:p>
            <a:r>
              <a:rPr lang="ru-RU" sz="700" dirty="0">
                <a:latin typeface="DIN Pro Light" panose="020B0604020202020204" charset="0"/>
                <a:cs typeface="DIN Pro Light" panose="020B0604020202020204" charset="0"/>
              </a:rPr>
              <a:t>Музыкальная программа Люси Грин об истории и развитии "черной" музыки.</a:t>
            </a:r>
            <a:br>
              <a:rPr lang="ru-RU" sz="800" dirty="0">
                <a:latin typeface="DIN Pro Light" panose="020B0604020202020204" charset="0"/>
                <a:cs typeface="DIN Pro Light" panose="020B0604020202020204" charset="0"/>
              </a:rPr>
            </a:br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Время выхода: Четверг с 21:00 до 22:00, Воскресенье с 20:00 до 21:00</a:t>
            </a:r>
          </a:p>
          <a:p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Хронометраж: 1 час</a:t>
            </a:r>
            <a:br>
              <a:rPr lang="ru-RU" sz="600" dirty="0">
                <a:latin typeface="DIN Pro Light" panose="020B0604020202020204" charset="0"/>
                <a:cs typeface="DIN Pro Light" panose="020B0604020202020204" charset="0"/>
              </a:rPr>
            </a:br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Варианты интеграций: Спонсорство программы, </a:t>
            </a:r>
            <a:r>
              <a:rPr lang="ru-RU" sz="600" dirty="0" err="1">
                <a:latin typeface="DIN Pro Light" panose="020B0604020202020204" charset="0"/>
                <a:cs typeface="DIN Pro Light" panose="020B0604020202020204" charset="0"/>
              </a:rPr>
              <a:t>нативные</a:t>
            </a:r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 интеграции под запрос</a:t>
            </a:r>
            <a:endParaRPr lang="ru-RU" sz="700" dirty="0">
              <a:latin typeface="DIN Pro Light" panose="020B0604020202020204" charset="0"/>
              <a:cs typeface="DIN Pro Light" panose="020B060402020202020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361348" y="958822"/>
            <a:ext cx="3689437" cy="914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dirty="0" err="1">
                <a:latin typeface="DIN Pro Bold" panose="020B0604020202020204" charset="0"/>
                <a:cs typeface="DIN Pro Bold" panose="020B0604020202020204" charset="0"/>
              </a:rPr>
              <a:t>EviDance</a:t>
            </a:r>
            <a:endParaRPr lang="en-US" sz="1050" b="1" dirty="0">
              <a:latin typeface="DIN Pro Bold" panose="020B0604020202020204" charset="0"/>
              <a:cs typeface="DIN Pro Bold" panose="020B0604020202020204" charset="0"/>
            </a:endParaRPr>
          </a:p>
          <a:p>
            <a:r>
              <a:rPr lang="ru-RU" sz="700" dirty="0">
                <a:latin typeface="DIN Pro Light" panose="020B0604020202020204" charset="0"/>
                <a:cs typeface="DIN Pro Light" panose="020B0604020202020204" charset="0"/>
              </a:rPr>
              <a:t>Бодро-танцевальное, энергично-тонизирующее и уютно-согревающее утреннее шоу во главе с самой горячей мулаткой утреннего эфира STUDIO 21 - Эвелиной.</a:t>
            </a:r>
            <a:br>
              <a:rPr lang="en-US" sz="700" dirty="0">
                <a:latin typeface="DIN Pro Light" panose="020B0604020202020204" charset="0"/>
                <a:cs typeface="DIN Pro Light" panose="020B0604020202020204" charset="0"/>
              </a:rPr>
            </a:br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Время выхода: Будни с 7:00 до 11:00</a:t>
            </a:r>
          </a:p>
          <a:p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Хронометраж: 4 часа</a:t>
            </a:r>
            <a:br>
              <a:rPr lang="ru-RU" sz="600" dirty="0">
                <a:latin typeface="DIN Pro Light" panose="020B0604020202020204" charset="0"/>
                <a:cs typeface="DIN Pro Light" panose="020B0604020202020204" charset="0"/>
              </a:rPr>
            </a:br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Варианты интеграций: спонсорство шоу, спонсорские розыгрыши, </a:t>
            </a:r>
            <a:r>
              <a:rPr lang="ru-RU" sz="600" dirty="0" err="1">
                <a:latin typeface="DIN Pro Light" panose="020B0604020202020204" charset="0"/>
                <a:cs typeface="DIN Pro Light" panose="020B0604020202020204" charset="0"/>
              </a:rPr>
              <a:t>нативные</a:t>
            </a:r>
            <a:r>
              <a:rPr lang="ru-RU" sz="600" dirty="0">
                <a:latin typeface="DIN Pro Light" panose="020B0604020202020204" charset="0"/>
                <a:cs typeface="DIN Pro Light" panose="020B0604020202020204" charset="0"/>
              </a:rPr>
              <a:t> интеграции под запрос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8992" y="1166551"/>
            <a:ext cx="695560" cy="66185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055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3" y="-15522"/>
            <a:ext cx="9171594" cy="5159022"/>
          </a:xfrm>
        </p:spPr>
      </p:pic>
    </p:spTree>
    <p:extLst>
      <p:ext uri="{BB962C8B-B14F-4D97-AF65-F5344CB8AC3E}">
        <p14:creationId xmlns:p14="http://schemas.microsoft.com/office/powerpoint/2010/main" val="2144686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838" y="332612"/>
            <a:ext cx="968696" cy="2586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13064" y="4637464"/>
            <a:ext cx="50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8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270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231" y="544365"/>
            <a:ext cx="863232" cy="230483"/>
          </a:xfrm>
          <a:prstGeom prst="rect">
            <a:avLst/>
          </a:prstGeom>
        </p:spPr>
      </p:pic>
      <p:sp>
        <p:nvSpPr>
          <p:cNvPr id="6" name="Аудитория по России"/>
          <p:cNvSpPr txBox="1"/>
          <p:nvPr/>
        </p:nvSpPr>
        <p:spPr>
          <a:xfrm>
            <a:off x="510835" y="432187"/>
            <a:ext cx="4950158" cy="4379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8100" tIns="38100" rIns="38100" bIns="38100" numCol="1" anchor="ctr">
            <a:noAutofit/>
          </a:bodyPr>
          <a:lstStyle>
            <a:lvl1pPr algn="ctr">
              <a:defRPr b="1">
                <a:latin typeface="Gotham Pro"/>
                <a:ea typeface="Gotham Pro"/>
                <a:cs typeface="Gotham Pro"/>
                <a:sym typeface="Gotham Pro"/>
              </a:defRPr>
            </a:lvl1pPr>
          </a:lstStyle>
          <a:p>
            <a:pPr algn="l">
              <a:defRPr b="0">
                <a:latin typeface="GothamPro-Black"/>
                <a:ea typeface="GothamPro-Black"/>
                <a:cs typeface="GothamPro-Black"/>
                <a:sym typeface="GothamPro-Black"/>
              </a:defRPr>
            </a:pPr>
            <a:r>
              <a:rPr lang="ru-RU" sz="2600" dirty="0">
                <a:solidFill>
                  <a:schemeClr val="bg1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</a:rPr>
              <a:t>АУДИТОРИЯ РАДИОСТАНЦИИ</a:t>
            </a:r>
          </a:p>
        </p:txBody>
      </p:sp>
      <p:graphicFrame>
        <p:nvGraphicFramePr>
          <p:cNvPr id="8" name="2D‑кольцевая диаграмма"/>
          <p:cNvGraphicFramePr/>
          <p:nvPr>
            <p:extLst>
              <p:ext uri="{D42A27DB-BD31-4B8C-83A1-F6EECF244321}">
                <p14:modId xmlns:p14="http://schemas.microsoft.com/office/powerpoint/2010/main" val="290034227"/>
              </p:ext>
            </p:extLst>
          </p:nvPr>
        </p:nvGraphicFramePr>
        <p:xfrm>
          <a:off x="4135485" y="958850"/>
          <a:ext cx="3420005" cy="3661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Mediascope, Россия (города 100 000+), Июль – Декабрь 2018, Все 12+, Daily Reach, Weekly Reach, 05:00-05:00."/>
          <p:cNvSpPr txBox="1"/>
          <p:nvPr/>
        </p:nvSpPr>
        <p:spPr>
          <a:xfrm>
            <a:off x="2383558" y="4835431"/>
            <a:ext cx="7345363" cy="176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9050" tIns="19050" rIns="19050" bIns="19050" anchor="ctr">
            <a:spAutoFit/>
          </a:bodyPr>
          <a:lstStyle/>
          <a:p>
            <a:pPr algn="ctr">
              <a:lnSpc>
                <a:spcPct val="150000"/>
              </a:lnSpc>
              <a:defRPr sz="1200">
                <a:latin typeface="GothamPro-Light"/>
                <a:ea typeface="GothamPro-Light"/>
                <a:cs typeface="GothamPro-Light"/>
                <a:sym typeface="GothamPro-Light"/>
              </a:defRPr>
            </a:pPr>
            <a:r>
              <a:rPr lang="ru-RU"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Исчтоник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: Исследование </a:t>
            </a:r>
            <a:r>
              <a:rPr lang="ru-RU"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Медиаскоп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</a:t>
            </a:r>
            <a:r>
              <a:rPr lang="en-US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Radio Index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- города-</a:t>
            </a:r>
            <a:r>
              <a:rPr lang="en-US" sz="600" dirty="0">
                <a:solidFill>
                  <a:schemeClr val="bg1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, </a:t>
            </a:r>
            <a:r>
              <a:rPr lang="ru-RU" sz="600" dirty="0">
                <a:solidFill>
                  <a:schemeClr val="bg1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Екатеринбург,</a:t>
            </a:r>
            <a:r>
              <a:rPr lang="en-US" sz="600" dirty="0">
                <a:solidFill>
                  <a:schemeClr val="bg1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ru-RU" sz="600" dirty="0">
                <a:solidFill>
                  <a:schemeClr val="bg1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Январь - Декабрь 2023</a:t>
            </a:r>
            <a:r>
              <a:rPr sz="600" spc="7" dirty="0">
                <a:solidFill>
                  <a:schemeClr val="bg1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, </a:t>
            </a:r>
            <a:r>
              <a:rPr lang="ru-RU" sz="600" spc="7" dirty="0">
                <a:solidFill>
                  <a:schemeClr val="bg1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Ежемесячный охват радиостанции, </a:t>
            </a:r>
            <a:r>
              <a:rPr lang="en-US" sz="600" spc="7" dirty="0">
                <a:solidFill>
                  <a:schemeClr val="bg1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Column %, </a:t>
            </a:r>
            <a:r>
              <a:rPr sz="600" spc="7" dirty="0" err="1">
                <a:solidFill>
                  <a:schemeClr val="bg1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Все</a:t>
            </a:r>
            <a:r>
              <a:rPr sz="600" spc="7" dirty="0">
                <a:solidFill>
                  <a:schemeClr val="bg1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12</a:t>
            </a:r>
            <a:r>
              <a:rPr lang="ru-RU" sz="600" spc="7" dirty="0">
                <a:solidFill>
                  <a:schemeClr val="bg1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+.</a:t>
            </a:r>
            <a:endParaRPr sz="600" spc="7" dirty="0">
              <a:solidFill>
                <a:schemeClr val="bg1"/>
              </a:solidFill>
              <a:latin typeface="DIN Pro Light" panose="020B0504020101010102" pitchFamily="34" charset="0"/>
              <a:cs typeface="DIN Pro Light" panose="020B0504020101010102" pitchFamily="34" charset="0"/>
            </a:endParaRPr>
          </a:p>
        </p:txBody>
      </p:sp>
      <p:sp>
        <p:nvSpPr>
          <p:cNvPr id="10" name="Женщины"/>
          <p:cNvSpPr txBox="1"/>
          <p:nvPr/>
        </p:nvSpPr>
        <p:spPr>
          <a:xfrm>
            <a:off x="3739389" y="1766512"/>
            <a:ext cx="655629" cy="2517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numCol="1" anchor="ctr">
            <a:spAutoFit/>
          </a:bodyPr>
          <a:lstStyle>
            <a:lvl1pPr>
              <a:lnSpc>
                <a:spcPct val="150000"/>
              </a:lnSpc>
              <a:defRPr sz="1800">
                <a:latin typeface="GothamPro-Light"/>
                <a:ea typeface="GothamPro-Light"/>
                <a:cs typeface="GothamPro-Light"/>
                <a:sym typeface="GothamPro-Light"/>
              </a:defRPr>
            </a:lvl1pPr>
          </a:lstStyle>
          <a:p>
            <a:r>
              <a:rPr sz="1050" dirty="0" err="1">
                <a:solidFill>
                  <a:schemeClr val="bg1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Женщины</a:t>
            </a:r>
            <a:endParaRPr sz="1050" dirty="0">
              <a:solidFill>
                <a:schemeClr val="bg1"/>
              </a:solidFill>
              <a:latin typeface="DIN Pro Light" panose="020B0504020101010102" pitchFamily="34" charset="0"/>
              <a:cs typeface="DIN Pro Light" panose="020B0504020101010102" pitchFamily="34" charset="0"/>
            </a:endParaRPr>
          </a:p>
        </p:txBody>
      </p:sp>
      <p:sp>
        <p:nvSpPr>
          <p:cNvPr id="11" name="Мужчины"/>
          <p:cNvSpPr txBox="1"/>
          <p:nvPr/>
        </p:nvSpPr>
        <p:spPr>
          <a:xfrm>
            <a:off x="7334429" y="3488943"/>
            <a:ext cx="617157" cy="2517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numCol="1" anchor="ctr">
            <a:spAutoFit/>
          </a:bodyPr>
          <a:lstStyle>
            <a:lvl1pPr>
              <a:lnSpc>
                <a:spcPct val="150000"/>
              </a:lnSpc>
              <a:defRPr sz="1800">
                <a:latin typeface="GothamPro-Light"/>
                <a:ea typeface="GothamPro-Light"/>
                <a:cs typeface="GothamPro-Light"/>
                <a:sym typeface="GothamPro-Light"/>
              </a:defRPr>
            </a:lvl1pPr>
          </a:lstStyle>
          <a:p>
            <a:r>
              <a:rPr sz="1050" dirty="0" err="1">
                <a:solidFill>
                  <a:schemeClr val="bg1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Мужчины</a:t>
            </a:r>
            <a:endParaRPr sz="1050" dirty="0">
              <a:solidFill>
                <a:schemeClr val="bg1"/>
              </a:solidFill>
              <a:latin typeface="DIN Pro Light" panose="020B0504020101010102" pitchFamily="34" charset="0"/>
              <a:cs typeface="DIN Pro Light" panose="020B0504020101010102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3739389" y="1672636"/>
            <a:ext cx="495300" cy="34289"/>
            <a:chOff x="6136912" y="2454497"/>
            <a:chExt cx="1149350" cy="88900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>
              <a:off x="6136912" y="2454507"/>
              <a:ext cx="1047750" cy="0"/>
            </a:xfrm>
            <a:prstGeom prst="line">
              <a:avLst/>
            </a:prstGeom>
            <a:ln>
              <a:solidFill>
                <a:schemeClr val="tx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7184662" y="2454497"/>
              <a:ext cx="101600" cy="88900"/>
            </a:xfrm>
            <a:prstGeom prst="line">
              <a:avLst/>
            </a:prstGeom>
            <a:ln>
              <a:solidFill>
                <a:schemeClr val="tx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Группа 14"/>
          <p:cNvGrpSpPr/>
          <p:nvPr/>
        </p:nvGrpSpPr>
        <p:grpSpPr>
          <a:xfrm flipH="1" flipV="1">
            <a:off x="7481066" y="3432370"/>
            <a:ext cx="841924" cy="49492"/>
            <a:chOff x="6136912" y="2454497"/>
            <a:chExt cx="1149350" cy="88900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>
              <a:off x="6136912" y="2454507"/>
              <a:ext cx="1047750" cy="0"/>
            </a:xfrm>
            <a:prstGeom prst="line">
              <a:avLst/>
            </a:prstGeom>
            <a:ln>
              <a:solidFill>
                <a:schemeClr val="tx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7184662" y="2454497"/>
              <a:ext cx="101600" cy="88900"/>
            </a:xfrm>
            <a:prstGeom prst="line">
              <a:avLst/>
            </a:prstGeom>
            <a:ln>
              <a:solidFill>
                <a:schemeClr val="tx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Прямоугольник 1"/>
          <p:cNvSpPr/>
          <p:nvPr/>
        </p:nvSpPr>
        <p:spPr>
          <a:xfrm>
            <a:off x="183655" y="1179103"/>
            <a:ext cx="3912525" cy="3420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lnSpc>
                <a:spcPct val="117300"/>
              </a:lnSpc>
              <a:spcBef>
                <a:spcPts val="95"/>
              </a:spcBef>
            </a:pPr>
            <a:r>
              <a:rPr lang="ru-RU" sz="1400" spc="5" dirty="0">
                <a:solidFill>
                  <a:srgbClr val="BFBFBF"/>
                </a:solidFill>
                <a:cs typeface="DIN Pro Light" panose="020B0604020202020204" charset="0"/>
              </a:rPr>
              <a:t>Проект </a:t>
            </a:r>
            <a:r>
              <a:rPr lang="ru-RU" sz="1400" b="1" spc="5" dirty="0">
                <a:solidFill>
                  <a:schemeClr val="bg1"/>
                </a:solidFill>
                <a:cs typeface="DIN Pro Light" panose="020B0604020202020204" charset="0"/>
              </a:rPr>
              <a:t>STUDIO 21 </a:t>
            </a:r>
            <a:r>
              <a:rPr lang="ru-RU" sz="1400" spc="5" dirty="0">
                <a:solidFill>
                  <a:srgbClr val="BFBFBF"/>
                </a:solidFill>
                <a:cs typeface="DIN Pro Light" panose="020B0604020202020204" charset="0"/>
              </a:rPr>
              <a:t>ориентирован на слушателей в возрасте от 12 до 35 лет.</a:t>
            </a:r>
          </a:p>
          <a:p>
            <a:pPr marL="12700" marR="5080">
              <a:lnSpc>
                <a:spcPct val="117300"/>
              </a:lnSpc>
              <a:spcBef>
                <a:spcPts val="95"/>
              </a:spcBef>
            </a:pPr>
            <a:endParaRPr lang="ru-RU" sz="1400" spc="5" dirty="0">
              <a:solidFill>
                <a:srgbClr val="BFBFBF"/>
              </a:solidFill>
              <a:cs typeface="DIN Pro Light" panose="020B0604020202020204" charset="0"/>
            </a:endParaRPr>
          </a:p>
          <a:p>
            <a:pPr marL="12700" marR="5080">
              <a:lnSpc>
                <a:spcPct val="117300"/>
              </a:lnSpc>
              <a:spcBef>
                <a:spcPts val="95"/>
              </a:spcBef>
            </a:pPr>
            <a:r>
              <a:rPr lang="ru-RU" sz="1400" spc="5" dirty="0">
                <a:solidFill>
                  <a:srgbClr val="BFBFBF"/>
                </a:solidFill>
                <a:cs typeface="DIN Pro Light" panose="020B0604020202020204" charset="0"/>
              </a:rPr>
              <a:t>Молодая аудитория следит за новинками, обращает внимание на инновационные разработки. Активно пользуются социальными сетями, мессенджерами и обменивается информацией. Предпочитает качественный, яркий и ёмкий контент.</a:t>
            </a:r>
          </a:p>
          <a:p>
            <a:pPr marL="12700" marR="5080">
              <a:lnSpc>
                <a:spcPct val="117300"/>
              </a:lnSpc>
              <a:spcBef>
                <a:spcPts val="95"/>
              </a:spcBef>
            </a:pPr>
            <a:endParaRPr lang="ru-RU" sz="1400" spc="5" dirty="0">
              <a:solidFill>
                <a:srgbClr val="BFBFBF"/>
              </a:solidFill>
              <a:cs typeface="DIN Pro Light" panose="020B0604020202020204" charset="0"/>
            </a:endParaRPr>
          </a:p>
          <a:p>
            <a:pPr marL="12700" marR="5080">
              <a:lnSpc>
                <a:spcPct val="117300"/>
              </a:lnSpc>
              <a:spcBef>
                <a:spcPts val="95"/>
              </a:spcBef>
            </a:pPr>
            <a:r>
              <a:rPr lang="ru-RU" sz="1400" spc="5" dirty="0">
                <a:solidFill>
                  <a:srgbClr val="BFBFBF"/>
                </a:solidFill>
                <a:cs typeface="DIN Pro Light" panose="020B0604020202020204" charset="0"/>
              </a:rPr>
              <a:t>Объединяя важные для аудитории ценности, мы стремимся стать эпицентром культуры, принимая на себя роль лидера мнений.</a:t>
            </a:r>
            <a:endParaRPr lang="ru-RU" sz="1400" dirty="0">
              <a:solidFill>
                <a:srgbClr val="BFBFBF"/>
              </a:solidFill>
              <a:cs typeface="DIN Pro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971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231" y="544365"/>
            <a:ext cx="863232" cy="230483"/>
          </a:xfrm>
          <a:prstGeom prst="rect">
            <a:avLst/>
          </a:prstGeom>
        </p:spPr>
      </p:pic>
      <p:sp>
        <p:nvSpPr>
          <p:cNvPr id="6" name="Аудитория по России"/>
          <p:cNvSpPr txBox="1"/>
          <p:nvPr/>
        </p:nvSpPr>
        <p:spPr>
          <a:xfrm>
            <a:off x="510835" y="432187"/>
            <a:ext cx="4950158" cy="4379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8100" tIns="38100" rIns="38100" bIns="38100" numCol="1" anchor="ctr">
            <a:noAutofit/>
          </a:bodyPr>
          <a:lstStyle>
            <a:lvl1pPr algn="ctr">
              <a:defRPr b="1">
                <a:latin typeface="Gotham Pro"/>
                <a:ea typeface="Gotham Pro"/>
                <a:cs typeface="Gotham Pro"/>
                <a:sym typeface="Gotham Pro"/>
              </a:defRPr>
            </a:lvl1pPr>
          </a:lstStyle>
          <a:p>
            <a:pPr algn="l">
              <a:defRPr b="0">
                <a:latin typeface="GothamPro-Black"/>
                <a:ea typeface="GothamPro-Black"/>
                <a:cs typeface="GothamPro-Black"/>
                <a:sym typeface="GothamPro-Black"/>
              </a:defRPr>
            </a:pPr>
            <a:r>
              <a:rPr lang="ru-RU" sz="2600" b="0" dirty="0">
                <a:solidFill>
                  <a:prstClr val="white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  <a:sym typeface="GothamPro-Black"/>
              </a:rPr>
              <a:t>АУДИТОРИЯ РАДИОСТАНЦИИ</a:t>
            </a:r>
          </a:p>
        </p:txBody>
      </p:sp>
      <p:sp>
        <p:nvSpPr>
          <p:cNvPr id="9" name="Mediascope, Россия (города 100 000+), Июль – Декабрь 2018, Все 12+, Daily Reach, Weekly Reach, 05:00-05:00."/>
          <p:cNvSpPr txBox="1"/>
          <p:nvPr/>
        </p:nvSpPr>
        <p:spPr>
          <a:xfrm>
            <a:off x="2279649" y="4912109"/>
            <a:ext cx="7345363" cy="176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9050" tIns="19050" rIns="19050" bIns="19050" anchor="ctr">
            <a:spAutoFit/>
          </a:bodyPr>
          <a:lstStyle/>
          <a:p>
            <a:pPr algn="ctr">
              <a:lnSpc>
                <a:spcPct val="150000"/>
              </a:lnSpc>
              <a:defRPr sz="1200">
                <a:latin typeface="GothamPro-Light"/>
                <a:ea typeface="GothamPro-Light"/>
                <a:cs typeface="GothamPro-Light"/>
                <a:sym typeface="GothamPro-Light"/>
              </a:defRPr>
            </a:pP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Источник : Исследование </a:t>
            </a:r>
            <a:r>
              <a:rPr lang="ru-RU"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Медиаскоп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</a:t>
            </a:r>
            <a:r>
              <a:rPr lang="en-US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Radio Index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-</a:t>
            </a:r>
            <a:r>
              <a:rPr lang="en-US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Россия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(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город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а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100 000+),</a:t>
            </a:r>
            <a:r>
              <a:rPr lang="en-US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+), Июль – Декабрь </a:t>
            </a:r>
            <a:r>
              <a:rPr lang="ru-RU" sz="600" dirty="0">
                <a:solidFill>
                  <a:schemeClr val="bg1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2023</a:t>
            </a:r>
            <a:r>
              <a:rPr sz="600" spc="7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, </a:t>
            </a:r>
            <a:r>
              <a:rPr lang="ru-RU" sz="600" spc="7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Екатеринбург, Январь - Декабрь 2023, </a:t>
            </a:r>
            <a:r>
              <a:rPr lang="en-US" sz="600" spc="7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Daily Reach, Weekly Reach, </a:t>
            </a:r>
            <a:r>
              <a:rPr sz="600" spc="7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Все</a:t>
            </a:r>
            <a:r>
              <a:rPr sz="600" spc="7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12</a:t>
            </a:r>
            <a:r>
              <a:rPr lang="ru-RU" sz="600" spc="7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+.</a:t>
            </a:r>
            <a:endParaRPr sz="600" spc="7" dirty="0">
              <a:solidFill>
                <a:prstClr val="white"/>
              </a:solidFill>
              <a:latin typeface="DIN Pro Light" panose="020B0504020101010102" pitchFamily="34" charset="0"/>
              <a:ea typeface="GothamPro-Light"/>
              <a:cs typeface="DIN Pro Light" panose="020B0504020101010102" pitchFamily="34" charset="0"/>
              <a:sym typeface="GothamPro-Light"/>
            </a:endParaRPr>
          </a:p>
        </p:txBody>
      </p:sp>
      <p:graphicFrame>
        <p:nvGraphicFramePr>
          <p:cNvPr id="18" name="Таблица"/>
          <p:cNvGraphicFramePr/>
          <p:nvPr>
            <p:extLst>
              <p:ext uri="{D42A27DB-BD31-4B8C-83A1-F6EECF244321}">
                <p14:modId xmlns:p14="http://schemas.microsoft.com/office/powerpoint/2010/main" val="4096873300"/>
              </p:ext>
            </p:extLst>
          </p:nvPr>
        </p:nvGraphicFramePr>
        <p:xfrm>
          <a:off x="1543050" y="1422550"/>
          <a:ext cx="6000750" cy="2584752"/>
        </p:xfrm>
        <a:graphic>
          <a:graphicData uri="http://schemas.openxmlformats.org/drawingml/2006/table">
            <a:tbl>
              <a:tblPr firstRow="1" firstCol="1"/>
              <a:tblGrid>
                <a:gridCol w="3000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15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500" dirty="0">
                          <a:solidFill>
                            <a:schemeClr val="bg1"/>
                          </a:solidFill>
                          <a:latin typeface="DIN Pro Bold" panose="020B0804020101020102" pitchFamily="34" charset="0"/>
                          <a:ea typeface="GothamPro-Medium"/>
                          <a:cs typeface="DIN Pro Bold" panose="020B0804020101020102" pitchFamily="34" charset="0"/>
                          <a:sym typeface="GothamPro-Medium"/>
                        </a:rPr>
                        <a:t>Россия</a:t>
                      </a:r>
                      <a:endParaRPr sz="1500" dirty="0">
                        <a:solidFill>
                          <a:schemeClr val="bg1"/>
                        </a:solidFill>
                        <a:latin typeface="DIN Pro Bold" panose="020B0804020101020102" pitchFamily="34" charset="0"/>
                        <a:ea typeface="GothamPro-Medium"/>
                        <a:cs typeface="DIN Pro Bold" panose="020B0804020101020102" pitchFamily="34" charset="0"/>
                        <a:sym typeface="GothamPro-Medium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808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500" b="0" i="0" u="none" strike="noStrike" cap="none" spc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uFillTx/>
                          <a:latin typeface="DIN Pro Bold" panose="020B0804020101020102" pitchFamily="34" charset="0"/>
                          <a:ea typeface="GothamPro-Medium"/>
                          <a:cs typeface="DIN Pro Bold" panose="020B0804020101020102" pitchFamily="34" charset="0"/>
                          <a:sym typeface="GothamPro-Medium"/>
                        </a:rPr>
                        <a:t>Екатеринбург</a:t>
                      </a:r>
                      <a:endParaRPr sz="1500" b="0" i="0" u="none" strike="noStrike" cap="none" spc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uFillTx/>
                        <a:latin typeface="DIN Pro Bold" panose="020B0804020101020102" pitchFamily="34" charset="0"/>
                        <a:ea typeface="GothamPro-Medium"/>
                        <a:cs typeface="DIN Pro Bold" panose="020B0804020101020102" pitchFamily="34" charset="0"/>
                        <a:sym typeface="GothamPro-Medium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58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15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 sz="1800" b="0">
                          <a:latin typeface="GothamPro-Light"/>
                          <a:ea typeface="GothamPro-Light"/>
                          <a:cs typeface="GothamPro-Light"/>
                          <a:sym typeface="GothamPro-Light"/>
                        </a:defRPr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DIN Pro Light" panose="020B0504020101010102" pitchFamily="34" charset="0"/>
                          <a:cs typeface="DIN Pro Light" panose="020B0504020101010102" pitchFamily="34" charset="0"/>
                        </a:rPr>
                        <a:t>Daily Reach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 sz="1800" b="0">
                          <a:latin typeface="GothamPro-Medium"/>
                          <a:ea typeface="GothamPro-Medium"/>
                          <a:cs typeface="GothamPro-Medium"/>
                          <a:sym typeface="GothamPro-Medium"/>
                        </a:defRPr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DIN Pro Light" panose="020B0504020101010102" pitchFamily="34" charset="0"/>
                          <a:cs typeface="DIN Pro Light" panose="020B0504020101010102" pitchFamily="34" charset="0"/>
                        </a:rPr>
                        <a:t>БОЛЕЕ</a:t>
                      </a:r>
                      <a:r>
                        <a:rPr lang="ru-RU" sz="1100" b="1" baseline="0" dirty="0">
                          <a:solidFill>
                            <a:schemeClr val="bg1"/>
                          </a:solidFill>
                          <a:latin typeface="DIN Pro Light" panose="020B0504020101010102" pitchFamily="34" charset="0"/>
                          <a:cs typeface="DIN Pro Light" panose="020B0504020101010102" pitchFamily="34" charset="0"/>
                        </a:rPr>
                        <a:t> 876 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DIN Pro Light" panose="020B0504020101010102" pitchFamily="34" charset="0"/>
                          <a:cs typeface="DIN Pro Light" panose="020B0504020101010102" pitchFamily="34" charset="0"/>
                        </a:rPr>
                        <a:t>тыс.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 sz="1800" b="0">
                          <a:latin typeface="GothamPro-Light"/>
                          <a:ea typeface="GothamPro-Light"/>
                          <a:cs typeface="GothamPro-Light"/>
                          <a:sym typeface="GothamPro-Light"/>
                        </a:defRPr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DIN Pro Light" panose="020B0504020101010102" pitchFamily="34" charset="0"/>
                          <a:cs typeface="DIN Pro Light" panose="020B0504020101010102" pitchFamily="34" charset="0"/>
                        </a:rPr>
                        <a:t>Daily Reach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 sz="1800" b="0">
                          <a:latin typeface="GothamPro-Medium"/>
                          <a:ea typeface="GothamPro-Medium"/>
                          <a:cs typeface="GothamPro-Medium"/>
                          <a:sym typeface="GothamPro-Medium"/>
                        </a:defRPr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DIN Pro Light" panose="020B0504020101010102" pitchFamily="34" charset="0"/>
                          <a:cs typeface="DIN Pro Light" panose="020B0504020101010102" pitchFamily="34" charset="0"/>
                        </a:rPr>
                        <a:t>29 тыс.</a:t>
                      </a:r>
                      <a:r>
                        <a:rPr lang="ru-RU" sz="1100" b="1" baseline="0" dirty="0">
                          <a:solidFill>
                            <a:schemeClr val="bg1"/>
                          </a:solidFill>
                          <a:latin typeface="DIN Pro Light" panose="020B0504020101010102" pitchFamily="34" charset="0"/>
                          <a:cs typeface="DIN Pro Light" panose="020B0504020101010102" pitchFamily="34" charset="0"/>
                        </a:rPr>
                        <a:t> 900 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DIN Pro Light" panose="020B0504020101010102" pitchFamily="34" charset="0"/>
                          <a:cs typeface="DIN Pro Light" panose="020B0504020101010102" pitchFamily="34" charset="0"/>
                        </a:rPr>
                        <a:t>чел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DIN Pro Light" panose="020B0504020101010102" pitchFamily="34" charset="0"/>
                        <a:cs typeface="DIN Pro Light" panose="020B0504020101010102" pitchFamily="34" charset="0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15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 sz="1800" b="0">
                          <a:latin typeface="GothamPro-Light"/>
                          <a:ea typeface="GothamPro-Light"/>
                          <a:cs typeface="GothamPro-Light"/>
                          <a:sym typeface="GothamPro-Light"/>
                        </a:defRPr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DIN Pro Light" panose="020B0504020101010102" pitchFamily="34" charset="0"/>
                          <a:cs typeface="DIN Pro Light" panose="020B0504020101010102" pitchFamily="34" charset="0"/>
                        </a:rPr>
                        <a:t>Weekly Reach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 sz="1800" b="0">
                          <a:latin typeface="GothamPro-Medium"/>
                          <a:ea typeface="GothamPro-Medium"/>
                          <a:cs typeface="GothamPro-Medium"/>
                          <a:sym typeface="GothamPro-Medium"/>
                        </a:defRPr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DIN Pro Light" panose="020B0504020101010102" pitchFamily="34" charset="0"/>
                          <a:cs typeface="DIN Pro Light" panose="020B0504020101010102" pitchFamily="34" charset="0"/>
                        </a:rPr>
                        <a:t>БОЛЕЕ 2,3 млн. (2 325,7 тыс. чел.)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 sz="1800" b="0">
                          <a:latin typeface="GothamPro-Light"/>
                          <a:ea typeface="GothamPro-Light"/>
                          <a:cs typeface="GothamPro-Light"/>
                          <a:sym typeface="GothamPro-Light"/>
                        </a:defRPr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DIN Pro Light" panose="020B0504020101010102" pitchFamily="34" charset="0"/>
                          <a:cs typeface="DIN Pro Light" panose="020B0504020101010102" pitchFamily="34" charset="0"/>
                        </a:rPr>
                        <a:t>Weekly Reach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 sz="1800" b="0">
                          <a:latin typeface="GothamPro-Medium"/>
                          <a:ea typeface="GothamPro-Medium"/>
                          <a:cs typeface="GothamPro-Medium"/>
                          <a:sym typeface="GothamPro-Medium"/>
                        </a:defRPr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DIN Pro Light" panose="020B0504020101010102" pitchFamily="34" charset="0"/>
                          <a:cs typeface="DIN Pro Light" panose="020B0504020101010102" pitchFamily="34" charset="0"/>
                        </a:rPr>
                        <a:t>74 тыс.</a:t>
                      </a:r>
                      <a:r>
                        <a:rPr lang="ru-RU" sz="1100" b="1" baseline="0" dirty="0">
                          <a:solidFill>
                            <a:schemeClr val="bg1"/>
                          </a:solidFill>
                          <a:latin typeface="DIN Pro Light" panose="020B0504020101010102" pitchFamily="34" charset="0"/>
                          <a:cs typeface="DIN Pro Light" panose="020B0504020101010102" pitchFamily="34" charset="0"/>
                        </a:rPr>
                        <a:t> 500 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DIN Pro Light" panose="020B0504020101010102" pitchFamily="34" charset="0"/>
                          <a:cs typeface="DIN Pro Light" panose="020B0504020101010102" pitchFamily="34" charset="0"/>
                        </a:rPr>
                        <a:t>чел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DIN Pro Light" panose="020B0504020101010102" pitchFamily="34" charset="0"/>
                        <a:cs typeface="DIN Pro Light" panose="020B0504020101010102" pitchFamily="34" charset="0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9989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231" y="544365"/>
            <a:ext cx="863232" cy="230483"/>
          </a:xfrm>
          <a:prstGeom prst="rect">
            <a:avLst/>
          </a:prstGeom>
        </p:spPr>
      </p:pic>
      <p:sp>
        <p:nvSpPr>
          <p:cNvPr id="6" name="Аудитория по России"/>
          <p:cNvSpPr txBox="1"/>
          <p:nvPr/>
        </p:nvSpPr>
        <p:spPr>
          <a:xfrm>
            <a:off x="510835" y="432187"/>
            <a:ext cx="5669832" cy="4379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noAutofit/>
          </a:bodyPr>
          <a:lstStyle>
            <a:lvl1pPr algn="ctr">
              <a:defRPr b="1">
                <a:latin typeface="Gotham Pro"/>
                <a:ea typeface="Gotham Pro"/>
                <a:cs typeface="Gotham Pro"/>
                <a:sym typeface="Gotham Pro"/>
              </a:defRPr>
            </a:lvl1pPr>
          </a:lstStyle>
          <a:p>
            <a:pPr algn="l">
              <a:defRPr b="0">
                <a:latin typeface="GothamPro-Black"/>
                <a:ea typeface="GothamPro-Black"/>
                <a:cs typeface="GothamPro-Black"/>
                <a:sym typeface="GothamPro-Black"/>
              </a:defRPr>
            </a:pPr>
            <a:r>
              <a:rPr lang="ru-RU" sz="2600" b="0" dirty="0">
                <a:solidFill>
                  <a:prstClr val="white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  <a:sym typeface="GothamPro-Black"/>
              </a:rPr>
              <a:t>ВОЗРАСТ АУДИТОРИИ. РОССИЯ</a:t>
            </a:r>
          </a:p>
        </p:txBody>
      </p:sp>
      <p:sp>
        <p:nvSpPr>
          <p:cNvPr id="9" name="Mediascope, Россия (города 100 000+), Июль – Декабрь 2018, Все 12+, Daily Reach, Weekly Reach, 05:00-05:00."/>
          <p:cNvSpPr txBox="1"/>
          <p:nvPr/>
        </p:nvSpPr>
        <p:spPr>
          <a:xfrm>
            <a:off x="755649" y="4798129"/>
            <a:ext cx="7345363" cy="315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9050" tIns="19050" rIns="19050" bIns="19050" anchor="ctr">
            <a:spAutoFit/>
          </a:bodyPr>
          <a:lstStyle/>
          <a:p>
            <a:pPr algn="ctr">
              <a:lnSpc>
                <a:spcPct val="150000"/>
              </a:lnSpc>
              <a:defRPr sz="1200">
                <a:latin typeface="GothamPro-Light"/>
                <a:ea typeface="GothamPro-Light"/>
                <a:cs typeface="GothamPro-Light"/>
                <a:sym typeface="GothamPro-Light"/>
              </a:defRPr>
            </a:pP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Mediascope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, </a:t>
            </a:r>
            <a:r>
              <a:rPr lang="en-US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Radio Index, 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Россия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(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город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а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100 000+),</a:t>
            </a:r>
            <a:r>
              <a:rPr lang="en-US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</a:t>
            </a:r>
            <a:r>
              <a:rPr lang="ru-RU" sz="600" dirty="0">
                <a:solidFill>
                  <a:schemeClr val="bg1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Июль – Декабрь 2023</a:t>
            </a:r>
            <a:r>
              <a:rPr sz="600" spc="7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, </a:t>
            </a:r>
            <a:r>
              <a:rPr lang="ru-RU" sz="600" spc="7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Ежемесячный охват радиостанции, </a:t>
            </a:r>
            <a:r>
              <a:rPr lang="en-US" sz="600" spc="7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Column %, </a:t>
            </a:r>
            <a:r>
              <a:rPr sz="600" spc="7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Все</a:t>
            </a:r>
            <a:r>
              <a:rPr sz="600" spc="7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12+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.</a:t>
            </a:r>
            <a:endParaRPr lang="ru-RU" sz="600" spc="7" dirty="0">
              <a:solidFill>
                <a:prstClr val="white"/>
              </a:solidFill>
              <a:latin typeface="DIN Pro Light" panose="020B0504020101010102" pitchFamily="34" charset="0"/>
              <a:ea typeface="GothamPro-Light"/>
              <a:cs typeface="DIN Pro Light" panose="020B0504020101010102" pitchFamily="34" charset="0"/>
              <a:sym typeface="GothamPro-Light"/>
            </a:endParaRPr>
          </a:p>
          <a:p>
            <a:pPr algn="ctr">
              <a:lnSpc>
                <a:spcPct val="150000"/>
              </a:lnSpc>
              <a:defRPr sz="1200">
                <a:latin typeface="GothamPro-Light"/>
                <a:ea typeface="GothamPro-Light"/>
                <a:cs typeface="GothamPro-Light"/>
                <a:sym typeface="GothamPro-Light"/>
              </a:defRPr>
            </a:pPr>
            <a:r>
              <a:rPr lang="en-US" sz="600" spc="7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Digital</a:t>
            </a:r>
            <a:r>
              <a:rPr lang="ru-RU" sz="600" spc="7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(данные вебсайта)</a:t>
            </a:r>
            <a:r>
              <a:rPr lang="en-US" sz="600" spc="7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: </a:t>
            </a:r>
            <a:r>
              <a:rPr lang="ru-RU" sz="600" dirty="0">
                <a:solidFill>
                  <a:schemeClr val="bg1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Июль – Декабрь  2023</a:t>
            </a:r>
            <a:r>
              <a:rPr lang="ru-RU" sz="600" spc="7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.</a:t>
            </a:r>
          </a:p>
        </p:txBody>
      </p:sp>
      <p:sp>
        <p:nvSpPr>
          <p:cNvPr id="23" name="ВОЗРАСТ"/>
          <p:cNvSpPr txBox="1"/>
          <p:nvPr/>
        </p:nvSpPr>
        <p:spPr>
          <a:xfrm rot="16200000">
            <a:off x="511057" y="2619827"/>
            <a:ext cx="338234" cy="1960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9050" tIns="19050" rIns="19050" bIns="19050" numCol="1" anchor="ctr">
            <a:spAutoFit/>
          </a:bodyPr>
          <a:lstStyle>
            <a:lvl1pPr algn="ctr">
              <a:lnSpc>
                <a:spcPct val="150000"/>
              </a:lnSpc>
              <a:defRPr sz="1800">
                <a:latin typeface="GothamPro-Medium"/>
                <a:ea typeface="GothamPro-Medium"/>
                <a:cs typeface="GothamPro-Medium"/>
                <a:sym typeface="GothamPro-Medium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88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Cond Medium" panose="020B0606020101010102" pitchFamily="34" charset="-52"/>
                <a:cs typeface="DIN Pro Cond Medium" panose="020B0606020101010102" pitchFamily="34" charset="-52"/>
                <a:sym typeface="GothamPro-Medium"/>
              </a:rPr>
              <a:t>ВОЗРАСТ</a:t>
            </a:r>
          </a:p>
        </p:txBody>
      </p:sp>
      <p:graphicFrame>
        <p:nvGraphicFramePr>
          <p:cNvPr id="24" name="Диаграмма 23"/>
          <p:cNvGraphicFramePr/>
          <p:nvPr/>
        </p:nvGraphicFramePr>
        <p:xfrm>
          <a:off x="929930" y="1233621"/>
          <a:ext cx="3413172" cy="3056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5" name="Диаграмма 24"/>
          <p:cNvGraphicFramePr/>
          <p:nvPr/>
        </p:nvGraphicFramePr>
        <p:xfrm>
          <a:off x="4874780" y="1237384"/>
          <a:ext cx="3413172" cy="3139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2473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231" y="544365"/>
            <a:ext cx="863232" cy="230483"/>
          </a:xfrm>
          <a:prstGeom prst="rect">
            <a:avLst/>
          </a:prstGeom>
        </p:spPr>
      </p:pic>
      <p:sp>
        <p:nvSpPr>
          <p:cNvPr id="6" name="Аудитория по России"/>
          <p:cNvSpPr txBox="1"/>
          <p:nvPr/>
        </p:nvSpPr>
        <p:spPr>
          <a:xfrm>
            <a:off x="510834" y="432187"/>
            <a:ext cx="6795899" cy="4379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noAutofit/>
          </a:bodyPr>
          <a:lstStyle>
            <a:lvl1pPr algn="ctr">
              <a:defRPr b="1">
                <a:latin typeface="Gotham Pro"/>
                <a:ea typeface="Gotham Pro"/>
                <a:cs typeface="Gotham Pro"/>
                <a:sym typeface="Gotham Pro"/>
              </a:defRPr>
            </a:lvl1pPr>
          </a:lstStyle>
          <a:p>
            <a:pPr algn="l">
              <a:defRPr b="0">
                <a:latin typeface="GothamPro-Black"/>
                <a:ea typeface="GothamPro-Black"/>
                <a:cs typeface="GothamPro-Black"/>
                <a:sym typeface="GothamPro-Black"/>
              </a:defRPr>
            </a:pPr>
            <a:r>
              <a:rPr lang="ru-RU" sz="2600" b="0" dirty="0">
                <a:solidFill>
                  <a:prstClr val="white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  <a:sym typeface="GothamPro-Black"/>
              </a:rPr>
              <a:t>ОБРАЗОВАНИЕ, ЗАНЯТОСТЬ И ДОСТАТОК</a:t>
            </a:r>
          </a:p>
        </p:txBody>
      </p:sp>
      <p:sp>
        <p:nvSpPr>
          <p:cNvPr id="16" name="*Вопрос о финансовом статусе семьи задавался респондентам 18 лет и старше."/>
          <p:cNvSpPr txBox="1"/>
          <p:nvPr/>
        </p:nvSpPr>
        <p:spPr>
          <a:xfrm>
            <a:off x="2824526" y="4279818"/>
            <a:ext cx="3207609" cy="2140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lnSpc>
                <a:spcPct val="150000"/>
              </a:lnSpc>
              <a:defRPr sz="1800">
                <a:latin typeface="GothamPro-Light"/>
                <a:ea typeface="GothamPro-Light"/>
                <a:cs typeface="GothamPro-Light"/>
                <a:sym typeface="GothamPro-Light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7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*</a:t>
            </a:r>
            <a:r>
              <a:rPr kumimoji="0" sz="675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Вопрос</a:t>
            </a:r>
            <a:r>
              <a:rPr kumimoji="0" sz="67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 о </a:t>
            </a:r>
            <a:r>
              <a:rPr kumimoji="0" sz="675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финансовом</a:t>
            </a:r>
            <a:r>
              <a:rPr kumimoji="0" sz="67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 </a:t>
            </a:r>
            <a:r>
              <a:rPr kumimoji="0" sz="675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статусе</a:t>
            </a:r>
            <a:r>
              <a:rPr kumimoji="0" sz="67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 </a:t>
            </a:r>
            <a:r>
              <a:rPr kumimoji="0" sz="675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семьи</a:t>
            </a:r>
            <a:r>
              <a:rPr kumimoji="0" sz="67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 </a:t>
            </a:r>
            <a:r>
              <a:rPr kumimoji="0" sz="675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задавался</a:t>
            </a:r>
            <a:r>
              <a:rPr kumimoji="0" sz="67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 </a:t>
            </a:r>
            <a:r>
              <a:rPr kumimoji="0" sz="675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респондентам</a:t>
            </a:r>
            <a:r>
              <a:rPr kumimoji="0" sz="67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 18 </a:t>
            </a:r>
            <a:r>
              <a:rPr kumimoji="0" sz="675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лет</a:t>
            </a:r>
            <a:r>
              <a:rPr kumimoji="0" sz="67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 и </a:t>
            </a:r>
            <a:r>
              <a:rPr kumimoji="0" sz="675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старше</a:t>
            </a:r>
            <a:r>
              <a:rPr kumimoji="0" sz="67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.</a:t>
            </a:r>
          </a:p>
        </p:txBody>
      </p:sp>
      <p:sp>
        <p:nvSpPr>
          <p:cNvPr id="17" name="Mediascope, Июль - Декабрь 2018, Россия (города 100 000+),12+ лет. Ежемесячный охват, Column %, 06:00-00:00."/>
          <p:cNvSpPr txBox="1"/>
          <p:nvPr/>
        </p:nvSpPr>
        <p:spPr>
          <a:xfrm>
            <a:off x="755650" y="4846868"/>
            <a:ext cx="7345363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600">
                <a:latin typeface="GothamPro-Light"/>
                <a:ea typeface="GothamPro-Light"/>
                <a:cs typeface="GothamPro-Light"/>
              </a:defRPr>
            </a:lvl1pPr>
          </a:lstStyle>
          <a:p>
            <a:pPr lvl="0" defTabSz="914400">
              <a:defRPr/>
            </a:pPr>
            <a:r>
              <a:rPr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Mediascope, </a:t>
            </a:r>
            <a:r>
              <a:rPr lang="en-US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Radio Index, </a:t>
            </a:r>
            <a:r>
              <a:rPr dirty="0" err="1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Россия</a:t>
            </a:r>
            <a:r>
              <a:rPr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(</a:t>
            </a:r>
            <a:r>
              <a:rPr dirty="0" err="1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города</a:t>
            </a:r>
            <a:r>
              <a:rPr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100 000+)</a:t>
            </a:r>
            <a:r>
              <a:rPr lang="ru-RU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, Июль – Декабрь </a:t>
            </a:r>
            <a:r>
              <a:rPr lang="ru-RU" dirty="0">
                <a:solidFill>
                  <a:schemeClr val="bg1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2023</a:t>
            </a:r>
            <a:r>
              <a:rPr lang="ru-RU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, </a:t>
            </a:r>
            <a:r>
              <a:rPr dirty="0" err="1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Ежемесячный</a:t>
            </a:r>
            <a:r>
              <a:rPr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dirty="0" err="1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охват</a:t>
            </a:r>
            <a:r>
              <a:rPr lang="en-US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ru-RU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радиостанции</a:t>
            </a:r>
            <a:r>
              <a:rPr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, Column %</a:t>
            </a:r>
            <a:r>
              <a:rPr lang="ru-RU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, Все 12+</a:t>
            </a:r>
            <a:r>
              <a:rPr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.</a:t>
            </a:r>
          </a:p>
        </p:txBody>
      </p:sp>
      <p:graphicFrame>
        <p:nvGraphicFramePr>
          <p:cNvPr id="19" name="Диаграмма 18"/>
          <p:cNvGraphicFramePr>
            <a:graphicFrameLocks/>
          </p:cNvGraphicFramePr>
          <p:nvPr/>
        </p:nvGraphicFramePr>
        <p:xfrm>
          <a:off x="6196360" y="1351309"/>
          <a:ext cx="2554487" cy="256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783274" y="2344240"/>
            <a:ext cx="1496081" cy="2616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lvl="0" indent="0" algn="ctr" defTabSz="619125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tham Pro Light" panose="02000503030000020004" pitchFamily="2" charset="0"/>
                <a:ea typeface="GothamPro-Black"/>
                <a:cs typeface="Gotham Pro Light" panose="02000503030000020004" pitchFamily="2" charset="0"/>
                <a:sym typeface="GothamPro-Black"/>
              </a:rPr>
              <a:t>Образование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25563" y="2344240"/>
            <a:ext cx="1496081" cy="2616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lvl="0" indent="0" algn="ctr" defTabSz="619125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tham Pro Light" panose="02000503030000020004" pitchFamily="2" charset="0"/>
                <a:ea typeface="GothamPro-Black"/>
                <a:cs typeface="Gotham Pro Light" panose="02000503030000020004" pitchFamily="2" charset="0"/>
                <a:sym typeface="GothamPro-Black"/>
              </a:rPr>
              <a:t>Достаток</a:t>
            </a:r>
          </a:p>
        </p:txBody>
      </p:sp>
      <p:graphicFrame>
        <p:nvGraphicFramePr>
          <p:cNvPr id="23" name="Диаграмма 22"/>
          <p:cNvGraphicFramePr/>
          <p:nvPr/>
        </p:nvGraphicFramePr>
        <p:xfrm>
          <a:off x="2925290" y="1232472"/>
          <a:ext cx="3630368" cy="2561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4" name="Диаграмма 23"/>
          <p:cNvGraphicFramePr/>
          <p:nvPr/>
        </p:nvGraphicFramePr>
        <p:xfrm>
          <a:off x="5596162" y="1159629"/>
          <a:ext cx="3804430" cy="2892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5" name="Диаграмма 24"/>
          <p:cNvGraphicFramePr/>
          <p:nvPr/>
        </p:nvGraphicFramePr>
        <p:xfrm>
          <a:off x="-370901" y="1165606"/>
          <a:ext cx="3804430" cy="2892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012438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231" y="544365"/>
            <a:ext cx="863232" cy="230483"/>
          </a:xfrm>
          <a:prstGeom prst="rect">
            <a:avLst/>
          </a:prstGeom>
        </p:spPr>
      </p:pic>
      <p:sp>
        <p:nvSpPr>
          <p:cNvPr id="6" name="Аудитория по России"/>
          <p:cNvSpPr txBox="1"/>
          <p:nvPr/>
        </p:nvSpPr>
        <p:spPr>
          <a:xfrm>
            <a:off x="510835" y="432187"/>
            <a:ext cx="7346232" cy="4379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8100" tIns="38100" rIns="38100" bIns="38100" numCol="1" anchor="ctr">
            <a:noAutofit/>
          </a:bodyPr>
          <a:lstStyle>
            <a:lvl1pPr algn="ctr">
              <a:defRPr b="1">
                <a:latin typeface="Gotham Pro"/>
                <a:ea typeface="Gotham Pro"/>
                <a:cs typeface="Gotham Pro"/>
                <a:sym typeface="Gotham Pro"/>
              </a:defRPr>
            </a:lvl1pPr>
          </a:lstStyle>
          <a:p>
            <a:pPr algn="l">
              <a:defRPr b="0">
                <a:latin typeface="GothamPro-Black"/>
                <a:ea typeface="GothamPro-Black"/>
                <a:cs typeface="GothamPro-Black"/>
                <a:sym typeface="GothamPro-Black"/>
              </a:defRPr>
            </a:pPr>
            <a:r>
              <a:rPr lang="ru-RU" sz="2600" b="0" dirty="0">
                <a:solidFill>
                  <a:prstClr val="white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  <a:sym typeface="GothamPro-Black"/>
              </a:rPr>
              <a:t>ЕКАТЕРИНБУРГ. ПОРТРЕТ АУДИТОРИИ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88130" y="975739"/>
            <a:ext cx="1354858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25" dirty="0">
                <a:solidFill>
                  <a:srgbClr val="FFFFFF"/>
                </a:solidFill>
                <a:latin typeface="Gotham Pro Light" panose="02000503030000020004" pitchFamily="2" charset="0"/>
                <a:cs typeface="Gotham Pro Light" panose="02000503030000020004" pitchFamily="2" charset="0"/>
              </a:rPr>
              <a:t>Высшее образование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7154962" y="1166833"/>
            <a:ext cx="495300" cy="34289"/>
            <a:chOff x="6136912" y="2454497"/>
            <a:chExt cx="1149350" cy="88900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>
              <a:off x="6136912" y="2454507"/>
              <a:ext cx="1047750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7184662" y="2454497"/>
              <a:ext cx="101600" cy="8890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</p:grpSp>
      <p:grpSp>
        <p:nvGrpSpPr>
          <p:cNvPr id="13" name="Группа 12"/>
          <p:cNvGrpSpPr/>
          <p:nvPr/>
        </p:nvGrpSpPr>
        <p:grpSpPr>
          <a:xfrm>
            <a:off x="5403886" y="1646893"/>
            <a:ext cx="495300" cy="34289"/>
            <a:chOff x="6136912" y="2454497"/>
            <a:chExt cx="1149350" cy="88900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>
              <a:off x="6136912" y="2454507"/>
              <a:ext cx="1047750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7184662" y="2454497"/>
              <a:ext cx="101600" cy="8890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</p:grpSp>
      <p:sp>
        <p:nvSpPr>
          <p:cNvPr id="16" name="TextBox 15"/>
          <p:cNvSpPr txBox="1"/>
          <p:nvPr/>
        </p:nvSpPr>
        <p:spPr>
          <a:xfrm>
            <a:off x="5110428" y="1449376"/>
            <a:ext cx="700833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25" dirty="0">
                <a:solidFill>
                  <a:srgbClr val="FFFFFF"/>
                </a:solidFill>
                <a:latin typeface="Gotham Pro Light" panose="02000503030000020004" pitchFamily="2" charset="0"/>
                <a:cs typeface="Gotham Pro Light" panose="02000503030000020004" pitchFamily="2" charset="0"/>
              </a:rPr>
              <a:t>Работают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23233" y="4934810"/>
            <a:ext cx="7345363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Источник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: Исследование </a:t>
            </a:r>
            <a:r>
              <a:rPr lang="ru-RU"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Медиаскоп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</a:t>
            </a:r>
            <a:r>
              <a:rPr lang="en-US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Radio Index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-города</a:t>
            </a:r>
            <a:r>
              <a:rPr lang="en-US" sz="6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, </a:t>
            </a:r>
            <a:r>
              <a:rPr lang="ru-RU" sz="6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Екатеринбург, Январь - Декабрь 2023, Аудитория радиостанции за месяц, </a:t>
            </a:r>
            <a:r>
              <a:rPr lang="en-US" sz="6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Column %</a:t>
            </a:r>
            <a:r>
              <a:rPr lang="ru-RU" sz="6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, Все 12+</a:t>
            </a:r>
            <a:r>
              <a:rPr lang="en-US" sz="6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.</a:t>
            </a:r>
            <a:r>
              <a:rPr lang="ru-RU" sz="6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  </a:t>
            </a: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147436724"/>
              </p:ext>
            </p:extLst>
          </p:nvPr>
        </p:nvGraphicFramePr>
        <p:xfrm>
          <a:off x="4536387" y="1355296"/>
          <a:ext cx="3295845" cy="2262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3595278611"/>
              </p:ext>
            </p:extLst>
          </p:nvPr>
        </p:nvGraphicFramePr>
        <p:xfrm>
          <a:off x="6469432" y="898556"/>
          <a:ext cx="2841820" cy="1872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1153706848"/>
              </p:ext>
            </p:extLst>
          </p:nvPr>
        </p:nvGraphicFramePr>
        <p:xfrm>
          <a:off x="209667" y="1786464"/>
          <a:ext cx="4031311" cy="2708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TextBox 21"/>
          <p:cNvSpPr txBox="1"/>
          <p:nvPr/>
        </p:nvSpPr>
        <p:spPr>
          <a:xfrm rot="16200000">
            <a:off x="-138883" y="2432555"/>
            <a:ext cx="1496081" cy="2039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lvl="0" indent="0" algn="ctr" defTabSz="619125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ea typeface="GothamPro-Black"/>
                <a:cs typeface="DIN Pro Light" panose="020B0504020101010102" pitchFamily="34" charset="0"/>
                <a:sym typeface="GothamPro-Black"/>
              </a:rPr>
              <a:t>Column %</a:t>
            </a:r>
            <a:endParaRPr kumimoji="0" lang="ru-RU" sz="82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IN Pro Light" panose="020B0504020101010102" pitchFamily="34" charset="0"/>
              <a:ea typeface="GothamPro-Black"/>
              <a:cs typeface="DIN Pro Light" panose="020B0504020101010102" pitchFamily="34" charset="0"/>
              <a:sym typeface="GothamPro-Black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83951" y="3645782"/>
            <a:ext cx="4712220" cy="848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450"/>
              </a:spcBef>
            </a:pPr>
            <a:r>
              <a:rPr lang="ru-RU" sz="900" dirty="0">
                <a:solidFill>
                  <a:srgbClr val="FFFFFF"/>
                </a:solidFill>
                <a:latin typeface="DIN Pro Light" panose="020B0504020101010102" pitchFamily="34" charset="0"/>
                <a:ea typeface="Roboto" panose="02000000000000000000" pitchFamily="2" charset="0"/>
                <a:cs typeface="DIN Pro Light" panose="020B0504020101010102" pitchFamily="34" charset="0"/>
              </a:rPr>
              <a:t>Ядро слушателей станции составляют молодые люди в возрасте от 25 до 44 лет. Радиостанцию слушают преимущественно мужчины всех возрастов, а также женщины в возрасте от 25 до 44 лет. </a:t>
            </a:r>
          </a:p>
          <a:p>
            <a:pPr algn="r">
              <a:spcBef>
                <a:spcPts val="450"/>
              </a:spcBef>
            </a:pPr>
            <a:r>
              <a:rPr lang="ru-RU" sz="900" dirty="0">
                <a:solidFill>
                  <a:srgbClr val="FFFFFF"/>
                </a:solidFill>
                <a:latin typeface="DIN Pro Light" panose="020B0504020101010102" pitchFamily="34" charset="0"/>
                <a:ea typeface="Roboto" panose="02000000000000000000" pitchFamily="2" charset="0"/>
                <a:cs typeface="DIN Pro Light" panose="020B0504020101010102" pitchFamily="34" charset="0"/>
              </a:rPr>
              <a:t>74% слушателей работают, 59% – имеют высшее образование. </a:t>
            </a:r>
            <a:br>
              <a:rPr lang="en-US" sz="900" dirty="0">
                <a:solidFill>
                  <a:srgbClr val="FFFFFF"/>
                </a:solidFill>
                <a:latin typeface="DIN Pro Light" panose="020B0504020101010102" pitchFamily="34" charset="0"/>
                <a:ea typeface="Roboto" panose="02000000000000000000" pitchFamily="2" charset="0"/>
                <a:cs typeface="DIN Pro Light" panose="020B0504020101010102" pitchFamily="34" charset="0"/>
              </a:rPr>
            </a:br>
            <a:r>
              <a:rPr lang="ru-RU" sz="900" dirty="0">
                <a:solidFill>
                  <a:srgbClr val="FFFFFF"/>
                </a:solidFill>
                <a:latin typeface="DIN Pro Light" panose="020B0504020101010102" pitchFamily="34" charset="0"/>
                <a:ea typeface="Roboto" panose="02000000000000000000" pitchFamily="2" charset="0"/>
                <a:cs typeface="DIN Pro Light" panose="020B0504020101010102" pitchFamily="34" charset="0"/>
              </a:rPr>
              <a:t>Разделение по полу: мужчины составляют 64% аудитории, женщины – 36%.</a:t>
            </a:r>
          </a:p>
        </p:txBody>
      </p:sp>
    </p:spTree>
    <p:extLst>
      <p:ext uri="{BB962C8B-B14F-4D97-AF65-F5344CB8AC3E}">
        <p14:creationId xmlns:p14="http://schemas.microsoft.com/office/powerpoint/2010/main" val="4017115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231" y="544365"/>
            <a:ext cx="863232" cy="230483"/>
          </a:xfrm>
          <a:prstGeom prst="rect">
            <a:avLst/>
          </a:prstGeom>
        </p:spPr>
      </p:pic>
      <p:sp>
        <p:nvSpPr>
          <p:cNvPr id="6" name="Аудитория по России"/>
          <p:cNvSpPr txBox="1"/>
          <p:nvPr/>
        </p:nvSpPr>
        <p:spPr>
          <a:xfrm>
            <a:off x="510834" y="432187"/>
            <a:ext cx="6795899" cy="4379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8100" tIns="38100" rIns="38100" bIns="38100" numCol="1" anchor="ctr">
            <a:noAutofit/>
          </a:bodyPr>
          <a:lstStyle>
            <a:lvl1pPr algn="ctr">
              <a:defRPr b="1">
                <a:latin typeface="Gotham Pro"/>
                <a:ea typeface="Gotham Pro"/>
                <a:cs typeface="Gotham Pro"/>
                <a:sym typeface="Gotham Pro"/>
              </a:defRPr>
            </a:lvl1pPr>
          </a:lstStyle>
          <a:p>
            <a:pPr algn="l">
              <a:defRPr b="0">
                <a:latin typeface="GothamPro-Black"/>
                <a:ea typeface="GothamPro-Black"/>
                <a:cs typeface="GothamPro-Black"/>
                <a:sym typeface="GothamPro-Black"/>
              </a:defRPr>
            </a:pPr>
            <a:r>
              <a:rPr lang="ru-RU" sz="2600" b="0" dirty="0">
                <a:solidFill>
                  <a:prstClr val="white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  <a:sym typeface="GothamPro-Black"/>
              </a:rPr>
              <a:t>ОБРАЗОВАНИЕ</a:t>
            </a:r>
            <a:r>
              <a:rPr lang="en-US" sz="2600" b="0" dirty="0">
                <a:solidFill>
                  <a:prstClr val="white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  <a:sym typeface="GothamPro-Black"/>
              </a:rPr>
              <a:t> </a:t>
            </a:r>
            <a:r>
              <a:rPr lang="ru-RU" sz="2600" b="0" dirty="0">
                <a:solidFill>
                  <a:prstClr val="white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  <a:sym typeface="GothamPro-Black"/>
              </a:rPr>
              <a:t>И ЗАНЯТОСТЬ</a:t>
            </a:r>
          </a:p>
        </p:txBody>
      </p:sp>
      <p:sp>
        <p:nvSpPr>
          <p:cNvPr id="16" name="*Вопрос о финансовом статусе семьи задавался респондентам 18 лет и старше."/>
          <p:cNvSpPr txBox="1"/>
          <p:nvPr/>
        </p:nvSpPr>
        <p:spPr>
          <a:xfrm>
            <a:off x="2884776" y="4892792"/>
            <a:ext cx="77009" cy="2327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lnSpc>
                <a:spcPct val="150000"/>
              </a:lnSpc>
              <a:defRPr sz="1800">
                <a:latin typeface="GothamPro-Light"/>
                <a:ea typeface="GothamPro-Light"/>
                <a:cs typeface="GothamPro-Light"/>
                <a:sym typeface="GothamPro-Light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7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IN Pro Light" panose="020B0504020101010102" pitchFamily="34" charset="0"/>
              <a:cs typeface="DIN Pro Light" panose="020B0504020101010102" pitchFamily="34" charset="0"/>
              <a:sym typeface="GothamPro-Light"/>
            </a:endParaRPr>
          </a:p>
        </p:txBody>
      </p:sp>
      <p:sp>
        <p:nvSpPr>
          <p:cNvPr id="17" name="Mediascope, Июль - Декабрь 2018, Россия (города 100 000+),12+ лет. Ежемесячный охват, Column %, 06:00-00:00."/>
          <p:cNvSpPr txBox="1"/>
          <p:nvPr/>
        </p:nvSpPr>
        <p:spPr>
          <a:xfrm>
            <a:off x="2359481" y="4870123"/>
            <a:ext cx="7345363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600">
                <a:latin typeface="GothamPro-Light"/>
                <a:ea typeface="GothamPro-Light"/>
                <a:cs typeface="GothamPro-Light"/>
              </a:defRPr>
            </a:lvl1pPr>
          </a:lstStyle>
          <a:p>
            <a:pPr lvl="0" defTabSz="914400">
              <a:defRPr/>
            </a:pPr>
            <a:r>
              <a:rPr lang="ru-RU" sz="700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Источник: Исследование </a:t>
            </a:r>
            <a:r>
              <a:rPr lang="ru-RU" sz="700" dirty="0" err="1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Медиаскоп</a:t>
            </a:r>
            <a:r>
              <a:rPr lang="ru-RU" sz="700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 </a:t>
            </a:r>
            <a:r>
              <a:rPr lang="en-US" sz="700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Radio Index</a:t>
            </a:r>
            <a:r>
              <a:rPr lang="ru-RU" sz="700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 – города,</a:t>
            </a:r>
            <a:r>
              <a:rPr lang="en-US" sz="680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ru-RU" sz="680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Екатеринбург,</a:t>
            </a:r>
            <a:r>
              <a:rPr lang="ru-RU" sz="800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, </a:t>
            </a:r>
            <a:r>
              <a:rPr lang="ru-RU" sz="700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Январь - Декабрь 2023</a:t>
            </a:r>
            <a:r>
              <a:rPr lang="ru-RU" sz="680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, </a:t>
            </a:r>
            <a:r>
              <a:rPr sz="680" dirty="0" err="1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Ежемесячный</a:t>
            </a:r>
            <a:r>
              <a:rPr sz="680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sz="680" dirty="0" err="1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охват</a:t>
            </a:r>
            <a:r>
              <a:rPr lang="en-US" sz="680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ru-RU" sz="680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радиостанции</a:t>
            </a:r>
            <a:r>
              <a:rPr sz="680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, Column %</a:t>
            </a:r>
            <a:r>
              <a:rPr lang="ru-RU" sz="680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, Все 12+</a:t>
            </a:r>
            <a:r>
              <a:rPr sz="680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38324" y="2534010"/>
            <a:ext cx="1496081" cy="2616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lvl="0" indent="0" algn="ctr" defTabSz="619125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tham Pro Light" panose="02000503030000020004" pitchFamily="2" charset="0"/>
                <a:ea typeface="GothamPro-Black"/>
                <a:cs typeface="Gotham Pro Light" panose="02000503030000020004" pitchFamily="2" charset="0"/>
                <a:sym typeface="GothamPro-Black"/>
              </a:rPr>
              <a:t>Образование</a:t>
            </a:r>
          </a:p>
        </p:txBody>
      </p:sp>
      <p:sp>
        <p:nvSpPr>
          <p:cNvPr id="22" name="TextBox 21"/>
          <p:cNvSpPr txBox="1"/>
          <p:nvPr/>
        </p:nvSpPr>
        <p:spPr>
          <a:xfrm rot="16200000">
            <a:off x="513197" y="2562865"/>
            <a:ext cx="1496081" cy="2039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lvl="0" indent="0" algn="ctr" defTabSz="619125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tham Pro Light" panose="02000503030000020004" pitchFamily="2" charset="0"/>
                <a:ea typeface="GothamPro-Black"/>
                <a:cs typeface="Gotham Pro Light" panose="02000503030000020004" pitchFamily="2" charset="0"/>
                <a:sym typeface="GothamPro-Black"/>
              </a:rPr>
              <a:t>Column %</a:t>
            </a:r>
            <a:endParaRPr kumimoji="0" lang="ru-RU" sz="82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otham Pro Light" panose="02000503030000020004" pitchFamily="2" charset="0"/>
              <a:ea typeface="GothamPro-Black"/>
              <a:cs typeface="Gotham Pro Light" panose="02000503030000020004" pitchFamily="2" charset="0"/>
              <a:sym typeface="GothamPro-Black"/>
            </a:endParaRP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3239960497"/>
              </p:ext>
            </p:extLst>
          </p:nvPr>
        </p:nvGraphicFramePr>
        <p:xfrm>
          <a:off x="4591276" y="1325288"/>
          <a:ext cx="3630368" cy="2561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649979227"/>
              </p:ext>
            </p:extLst>
          </p:nvPr>
        </p:nvGraphicFramePr>
        <p:xfrm>
          <a:off x="684150" y="1373386"/>
          <a:ext cx="3804430" cy="2892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50980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231" y="544365"/>
            <a:ext cx="863232" cy="230483"/>
          </a:xfrm>
          <a:prstGeom prst="rect">
            <a:avLst/>
          </a:prstGeom>
        </p:spPr>
      </p:pic>
      <p:sp>
        <p:nvSpPr>
          <p:cNvPr id="6" name="Аудитория по России"/>
          <p:cNvSpPr txBox="1"/>
          <p:nvPr/>
        </p:nvSpPr>
        <p:spPr>
          <a:xfrm>
            <a:off x="510835" y="432187"/>
            <a:ext cx="7346232" cy="4379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8100" tIns="38100" rIns="38100" bIns="38100" numCol="1" anchor="ctr">
            <a:noAutofit/>
          </a:bodyPr>
          <a:lstStyle>
            <a:lvl1pPr algn="ctr">
              <a:defRPr b="1">
                <a:latin typeface="Gotham Pro"/>
                <a:ea typeface="Gotham Pro"/>
                <a:cs typeface="Gotham Pro"/>
                <a:sym typeface="Gotham Pro"/>
              </a:defRPr>
            </a:lvl1pPr>
          </a:lstStyle>
          <a:p>
            <a:pPr algn="l">
              <a:defRPr b="0">
                <a:latin typeface="GothamPro-Black"/>
                <a:ea typeface="GothamPro-Black"/>
                <a:cs typeface="GothamPro-Black"/>
                <a:sym typeface="GothamPro-Black"/>
              </a:defRPr>
            </a:pPr>
            <a:r>
              <a:rPr lang="ru-RU" sz="2600" b="0" dirty="0">
                <a:solidFill>
                  <a:prstClr val="white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  <a:sym typeface="GothamPro-Black"/>
              </a:rPr>
              <a:t>ЕКАТЕРИНБУРГ. ПОРТРЕТ АУДИТОРИИ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51206" y="4810716"/>
            <a:ext cx="73453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00">
                <a:latin typeface="GothamPro-Light"/>
                <a:ea typeface="GothamPro-Light"/>
                <a:cs typeface="GothamPro-Light"/>
              </a:defRPr>
            </a:lvl1pPr>
          </a:lstStyle>
          <a:p>
            <a:pPr lvl="0" defTabSz="914400">
              <a:defRPr/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Источник</a:t>
            </a:r>
            <a:r>
              <a:rPr lang="ru-RU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: </a:t>
            </a:r>
            <a:r>
              <a:rPr lang="ru-RU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Исследование </a:t>
            </a:r>
            <a:r>
              <a:rPr lang="ru-RU" dirty="0" err="1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Медиаскоп</a:t>
            </a:r>
            <a:r>
              <a:rPr lang="ru-RU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 </a:t>
            </a:r>
            <a:r>
              <a:rPr lang="en-US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Radio Index</a:t>
            </a:r>
            <a:r>
              <a:rPr lang="ru-RU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 - города</a:t>
            </a:r>
            <a:r>
              <a:rPr lang="en-US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, </a:t>
            </a:r>
            <a:r>
              <a:rPr lang="ru-RU" sz="700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Екатеринбург</a:t>
            </a:r>
            <a:r>
              <a:rPr lang="ru-RU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, Январь - Декабрь 2023, Аудитория радиостанции за месяц, Все 18+, </a:t>
            </a:r>
            <a:r>
              <a:rPr lang="en-US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Column %.</a:t>
            </a:r>
            <a:r>
              <a:rPr lang="ru-RU" dirty="0">
                <a:solidFill>
                  <a:prstClr val="white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</a:t>
            </a:r>
          </a:p>
        </p:txBody>
      </p:sp>
      <p:sp>
        <p:nvSpPr>
          <p:cNvPr id="24" name="*Вопрос о финансовом статусе семьи задавался респондентам 18 лет и старше."/>
          <p:cNvSpPr txBox="1"/>
          <p:nvPr/>
        </p:nvSpPr>
        <p:spPr>
          <a:xfrm>
            <a:off x="5939597" y="4910744"/>
            <a:ext cx="3204403" cy="2327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lnSpc>
                <a:spcPct val="150000"/>
              </a:lnSpc>
              <a:defRPr sz="1800">
                <a:latin typeface="GothamPro-Light"/>
                <a:ea typeface="GothamPro-Light"/>
                <a:cs typeface="GothamPro-Light"/>
                <a:sym typeface="GothamPro-Light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7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thamPro-Light"/>
                <a:cs typeface="GothamPro-Light"/>
                <a:sym typeface="GothamPro-Light"/>
              </a:rPr>
              <a:t>*</a:t>
            </a:r>
            <a:r>
              <a:rPr sz="675" kern="0" dirty="0" err="1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Вопрос</a:t>
            </a:r>
            <a:r>
              <a:rPr sz="675" kern="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о </a:t>
            </a:r>
            <a:r>
              <a:rPr sz="675" kern="0" dirty="0" err="1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финансовом</a:t>
            </a:r>
            <a:r>
              <a:rPr sz="675" kern="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sz="675" kern="0" dirty="0" err="1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статусе</a:t>
            </a:r>
            <a:r>
              <a:rPr sz="675" kern="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sz="675" kern="0" dirty="0" err="1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семьи</a:t>
            </a:r>
            <a:r>
              <a:rPr sz="675" kern="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sz="675" kern="0" dirty="0" err="1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задавался</a:t>
            </a:r>
            <a:r>
              <a:rPr sz="675" kern="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sz="675" kern="0" dirty="0" err="1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респондентам</a:t>
            </a:r>
            <a:r>
              <a:rPr sz="675" kern="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18 </a:t>
            </a:r>
            <a:r>
              <a:rPr sz="675" kern="0" dirty="0" err="1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лет</a:t>
            </a:r>
            <a:r>
              <a:rPr sz="675" kern="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и </a:t>
            </a:r>
            <a:r>
              <a:rPr sz="675" kern="0" dirty="0" err="1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старше</a:t>
            </a:r>
            <a:r>
              <a:rPr sz="675" kern="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.</a:t>
            </a:r>
          </a:p>
        </p:txBody>
      </p:sp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2444614171"/>
              </p:ext>
            </p:extLst>
          </p:nvPr>
        </p:nvGraphicFramePr>
        <p:xfrm>
          <a:off x="609157" y="1509850"/>
          <a:ext cx="4284098" cy="2997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870215" y="1337379"/>
            <a:ext cx="3510196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Black"/>
              </a:rPr>
              <a:t>Материальное положение семьи</a:t>
            </a:r>
          </a:p>
        </p:txBody>
      </p:sp>
      <p:sp>
        <p:nvSpPr>
          <p:cNvPr id="28" name="TextBox 27"/>
          <p:cNvSpPr txBox="1"/>
          <p:nvPr/>
        </p:nvSpPr>
        <p:spPr>
          <a:xfrm rot="16200000">
            <a:off x="-138883" y="2432555"/>
            <a:ext cx="1496081" cy="2039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lvl="0" indent="0" algn="ctr" defTabSz="619125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ea typeface="GothamPro-Black"/>
                <a:cs typeface="DIN Pro Light" panose="020B0504020101010102" pitchFamily="34" charset="0"/>
                <a:sym typeface="GothamPro-Black"/>
              </a:rPr>
              <a:t>Column</a:t>
            </a:r>
            <a:r>
              <a:rPr kumimoji="0" lang="en-US" sz="82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tham Pro Light" panose="02000503030000020004" pitchFamily="2" charset="0"/>
                <a:ea typeface="GothamPro-Black"/>
                <a:cs typeface="Gotham Pro Light" panose="02000503030000020004" pitchFamily="2" charset="0"/>
                <a:sym typeface="GothamPro-Black"/>
              </a:rPr>
              <a:t> %</a:t>
            </a:r>
            <a:endParaRPr kumimoji="0" lang="ru-RU" sz="82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otham Pro Light" panose="02000503030000020004" pitchFamily="2" charset="0"/>
              <a:ea typeface="GothamPro-Black"/>
              <a:cs typeface="Gotham Pro Light" panose="02000503030000020004" pitchFamily="2" charset="0"/>
              <a:sym typeface="GothamPro-Black"/>
            </a:endParaRPr>
          </a:p>
        </p:txBody>
      </p:sp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:p14="http://schemas.microsoft.com/office/powerpoint/2010/main" val="587658465"/>
              </p:ext>
            </p:extLst>
          </p:nvPr>
        </p:nvGraphicFramePr>
        <p:xfrm>
          <a:off x="4697073" y="1501250"/>
          <a:ext cx="4318911" cy="3025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4995205" y="1340646"/>
            <a:ext cx="3669823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Black"/>
              </a:rPr>
              <a:t>Затраты на продукты питания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95204" y="2995289"/>
            <a:ext cx="3669823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Black"/>
              </a:rPr>
              <a:t>Уровень дохода на члена семьи </a:t>
            </a:r>
          </a:p>
        </p:txBody>
      </p:sp>
    </p:spTree>
    <p:extLst>
      <p:ext uri="{BB962C8B-B14F-4D97-AF65-F5344CB8AC3E}">
        <p14:creationId xmlns:p14="http://schemas.microsoft.com/office/powerpoint/2010/main" val="1437446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231" y="544365"/>
            <a:ext cx="863232" cy="230483"/>
          </a:xfrm>
          <a:prstGeom prst="rect">
            <a:avLst/>
          </a:prstGeom>
        </p:spPr>
      </p:pic>
      <p:sp>
        <p:nvSpPr>
          <p:cNvPr id="6" name="Аудитория по России"/>
          <p:cNvSpPr txBox="1"/>
          <p:nvPr/>
        </p:nvSpPr>
        <p:spPr>
          <a:xfrm>
            <a:off x="510835" y="432187"/>
            <a:ext cx="7346232" cy="4379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noAutofit/>
          </a:bodyPr>
          <a:lstStyle>
            <a:lvl1pPr algn="ctr">
              <a:defRPr b="1">
                <a:latin typeface="Gotham Pro"/>
                <a:ea typeface="Gotham Pro"/>
                <a:cs typeface="Gotham Pro"/>
                <a:sym typeface="Gotham Pro"/>
              </a:defRPr>
            </a:lvl1pPr>
          </a:lstStyle>
          <a:p>
            <a:pPr algn="l">
              <a:defRPr b="0">
                <a:latin typeface="GothamPro-Black"/>
                <a:ea typeface="GothamPro-Black"/>
                <a:cs typeface="GothamPro-Black"/>
                <a:sym typeface="GothamPro-Black"/>
              </a:defRPr>
            </a:pPr>
            <a:r>
              <a:rPr lang="ru-RU" sz="2400" b="0" dirty="0">
                <a:solidFill>
                  <a:prstClr val="white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  <a:sym typeface="GothamPro-Black"/>
              </a:rPr>
              <a:t>ТОП ПО АФФИНИТИ В РОССИИ</a:t>
            </a:r>
          </a:p>
          <a:p>
            <a:pPr algn="l">
              <a:defRPr b="0">
                <a:latin typeface="GothamPro-Black"/>
                <a:ea typeface="GothamPro-Black"/>
                <a:cs typeface="GothamPro-Black"/>
                <a:sym typeface="GothamPro-Black"/>
              </a:defRPr>
            </a:pPr>
            <a:r>
              <a:rPr lang="ru-RU" sz="2400" b="0" dirty="0">
                <a:solidFill>
                  <a:prstClr val="white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  <a:sym typeface="GothamPro-Black"/>
              </a:rPr>
              <a:t>СРЕДИ ВСЕГО НАСЕЛЕНИЯ</a:t>
            </a: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-201794" y="1080147"/>
          <a:ext cx="9097023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Mediascope, Россия (города 100 000+), Июль – Декабрь 2018, Аффинити к еженедельному охвату, TSL еженедельно, Мужчины 12+; В выборке участвуют радиостанции с Индексом больше 100."/>
          <p:cNvSpPr txBox="1"/>
          <p:nvPr/>
        </p:nvSpPr>
        <p:spPr>
          <a:xfrm>
            <a:off x="755650" y="4843355"/>
            <a:ext cx="7345363" cy="176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9050" tIns="19050" rIns="19050" bIns="19050" anchor="ctr">
            <a:spAutoFit/>
          </a:bodyPr>
          <a:lstStyle/>
          <a:p>
            <a:pPr algn="ctr">
              <a:lnSpc>
                <a:spcPct val="150000"/>
              </a:lnSpc>
              <a:defRPr sz="1200">
                <a:latin typeface="GothamPro-Light"/>
                <a:ea typeface="GothamPro-Light"/>
                <a:cs typeface="GothamPro-Light"/>
                <a:sym typeface="GothamPro-Light"/>
              </a:defRPr>
            </a:pP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Mediascope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, 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Россия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 (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города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 100 000+),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 Июль – Декабрь </a:t>
            </a:r>
            <a:r>
              <a:rPr lang="ru-RU" sz="600" dirty="0">
                <a:solidFill>
                  <a:schemeClr val="bg1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2023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, 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Аффинити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 к 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ежен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дневном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у 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охвату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, TSL 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еженедельно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, 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Все 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 12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-39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; 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Топ-10 радиостанций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.</a:t>
            </a:r>
          </a:p>
        </p:txBody>
      </p:sp>
      <p:sp>
        <p:nvSpPr>
          <p:cNvPr id="14" name="Индекс аффинити к еженедельному охвату"/>
          <p:cNvSpPr txBox="1"/>
          <p:nvPr/>
        </p:nvSpPr>
        <p:spPr>
          <a:xfrm rot="16200000">
            <a:off x="-372174" y="2493626"/>
            <a:ext cx="2184444" cy="1086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9050" tIns="19050" rIns="19050" bIns="19050" numCol="1" anchor="ctr">
            <a:noAutofit/>
          </a:bodyPr>
          <a:lstStyle>
            <a:lvl1pPr>
              <a:lnSpc>
                <a:spcPct val="150000"/>
              </a:lnSpc>
              <a:defRPr sz="1600">
                <a:latin typeface="GothamPro-Light"/>
                <a:ea typeface="GothamPro-Light"/>
                <a:cs typeface="GothamPro-Light"/>
                <a:sym typeface="GothamPro-Light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Индекс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 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соответствия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 к </a:t>
            </a:r>
            <a:r>
              <a:rPr kumimoji="0" sz="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еж</a:t>
            </a:r>
            <a:r>
              <a:rPr kumimoji="0" lang="ru-RU" sz="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едневному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у </a:t>
            </a:r>
            <a:r>
              <a:rPr kumimoji="0" sz="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охвату</a:t>
            </a:r>
            <a:endParaRPr kumimoji="0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IN Pro Light" panose="020B0504020101010102" pitchFamily="34" charset="0"/>
              <a:cs typeface="DIN Pro Light" panose="020B0504020101010102" pitchFamily="34" charset="0"/>
              <a:sym typeface="GothamPro-Light"/>
            </a:endParaRPr>
          </a:p>
        </p:txBody>
      </p:sp>
      <p:sp>
        <p:nvSpPr>
          <p:cNvPr id="15" name="Мужчины 12+…"/>
          <p:cNvSpPr txBox="1"/>
          <p:nvPr/>
        </p:nvSpPr>
        <p:spPr>
          <a:xfrm>
            <a:off x="5550010" y="1243800"/>
            <a:ext cx="1992203" cy="5001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9050" tIns="19050" rIns="19050" bIns="19050" numCol="1" anchor="ctr">
            <a:spAutoFit/>
          </a:bodyPr>
          <a:lstStyle/>
          <a:p>
            <a:pPr algn="r">
              <a:defRPr sz="2900">
                <a:latin typeface="GothamPro-Light"/>
                <a:ea typeface="GothamPro-Light"/>
                <a:cs typeface="GothamPro-Light"/>
                <a:sym typeface="GothamPro-Light"/>
              </a:defRPr>
            </a:pPr>
            <a:r>
              <a:rPr lang="ru-RU"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Все</a:t>
            </a:r>
            <a:r>
              <a:rPr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12</a:t>
            </a:r>
            <a:r>
              <a:rPr lang="ru-RU"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-39</a:t>
            </a:r>
            <a:endParaRPr sz="1500" dirty="0">
              <a:solidFill>
                <a:srgbClr val="FFFFFF"/>
              </a:solidFill>
              <a:latin typeface="DIN Pro Light" panose="020B0504020101010102" pitchFamily="34" charset="0"/>
              <a:ea typeface="GothamPro-Light"/>
              <a:cs typeface="DIN Pro Light" panose="020B0504020101010102" pitchFamily="34" charset="0"/>
              <a:sym typeface="GothamPro-Light"/>
            </a:endParaRPr>
          </a:p>
          <a:p>
            <a:pPr algn="r">
              <a:defRPr sz="2900">
                <a:latin typeface="GothamPro-Light"/>
                <a:ea typeface="GothamPro-Light"/>
                <a:cs typeface="GothamPro-Light"/>
                <a:sym typeface="GothamPro-Light"/>
              </a:defRPr>
            </a:pPr>
            <a:r>
              <a:rPr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TSL </a:t>
            </a:r>
            <a:r>
              <a:rPr lang="en-US"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Weekly</a:t>
            </a:r>
            <a:r>
              <a:rPr lang="ru-RU"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1,46 </a:t>
            </a:r>
            <a:r>
              <a:rPr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ч.</a:t>
            </a:r>
          </a:p>
        </p:txBody>
      </p:sp>
    </p:spTree>
    <p:extLst>
      <p:ext uri="{BB962C8B-B14F-4D97-AF65-F5344CB8AC3E}">
        <p14:creationId xmlns:p14="http://schemas.microsoft.com/office/powerpoint/2010/main" val="3388580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231" y="544365"/>
            <a:ext cx="863232" cy="230483"/>
          </a:xfrm>
          <a:prstGeom prst="rect">
            <a:avLst/>
          </a:prstGeom>
        </p:spPr>
      </p:pic>
      <p:sp>
        <p:nvSpPr>
          <p:cNvPr id="6" name="Аудитория по России"/>
          <p:cNvSpPr txBox="1"/>
          <p:nvPr/>
        </p:nvSpPr>
        <p:spPr>
          <a:xfrm>
            <a:off x="510835" y="432187"/>
            <a:ext cx="7346232" cy="4379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noAutofit/>
          </a:bodyPr>
          <a:lstStyle>
            <a:lvl1pPr algn="ctr">
              <a:defRPr b="1">
                <a:latin typeface="Gotham Pro"/>
                <a:ea typeface="Gotham Pro"/>
                <a:cs typeface="Gotham Pro"/>
                <a:sym typeface="Gotham Pro"/>
              </a:defRPr>
            </a:lvl1pPr>
          </a:lstStyle>
          <a:p>
            <a:pPr algn="l">
              <a:defRPr b="0">
                <a:latin typeface="GothamPro-Black"/>
                <a:ea typeface="GothamPro-Black"/>
                <a:cs typeface="GothamPro-Black"/>
                <a:sym typeface="GothamPro-Black"/>
              </a:defRPr>
            </a:pPr>
            <a:r>
              <a:rPr lang="ru-RU" sz="2400" b="0" dirty="0">
                <a:solidFill>
                  <a:prstClr val="white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  <a:sym typeface="GothamPro-Black"/>
              </a:rPr>
              <a:t>ТОП ПО АФФИНИТИ В РОССИИ</a:t>
            </a:r>
          </a:p>
          <a:p>
            <a:pPr algn="l">
              <a:defRPr b="0">
                <a:latin typeface="GothamPro-Black"/>
                <a:ea typeface="GothamPro-Black"/>
                <a:cs typeface="GothamPro-Black"/>
                <a:sym typeface="GothamPro-Black"/>
              </a:defRPr>
            </a:pPr>
            <a:r>
              <a:rPr lang="ru-RU" sz="2400" b="0" dirty="0">
                <a:solidFill>
                  <a:prstClr val="white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  <a:sym typeface="GothamPro-Black"/>
              </a:rPr>
              <a:t>СРЕДИ МОЛОДЫХ МУЖЧИН</a:t>
            </a: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-201794" y="1080147"/>
          <a:ext cx="9097023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Mediascope, Россия (города 100 000+), Июль – Декабрь 2018, Аффинити к еженедельному охвату, TSL еженедельно, Мужчины 12+; В выборке участвуют радиостанции с Индексом больше 100."/>
          <p:cNvSpPr txBox="1"/>
          <p:nvPr/>
        </p:nvSpPr>
        <p:spPr>
          <a:xfrm>
            <a:off x="755650" y="4843355"/>
            <a:ext cx="7345363" cy="176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9050" tIns="19050" rIns="19050" bIns="19050" anchor="ctr">
            <a:spAutoFit/>
          </a:bodyPr>
          <a:lstStyle/>
          <a:p>
            <a:pPr algn="ctr">
              <a:lnSpc>
                <a:spcPct val="150000"/>
              </a:lnSpc>
              <a:defRPr sz="1200">
                <a:latin typeface="GothamPro-Light"/>
                <a:ea typeface="GothamPro-Light"/>
                <a:cs typeface="GothamPro-Light"/>
                <a:sym typeface="GothamPro-Light"/>
              </a:defRPr>
            </a:pP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Mediascope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, 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Россия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 (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города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 100 000+),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 Июль – Декабрь </a:t>
            </a:r>
            <a:r>
              <a:rPr lang="ru-RU" sz="600" dirty="0">
                <a:solidFill>
                  <a:schemeClr val="bg1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2023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, 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Аффинити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 к 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еженедельному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 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охвату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, TSL 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еженедельно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, 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Мужчины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 12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-35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</a:rPr>
              <a:t>; </a:t>
            </a:r>
          </a:p>
        </p:txBody>
      </p:sp>
      <p:sp>
        <p:nvSpPr>
          <p:cNvPr id="14" name="Индекс аффинити к еженедельному охвату"/>
          <p:cNvSpPr txBox="1"/>
          <p:nvPr/>
        </p:nvSpPr>
        <p:spPr>
          <a:xfrm rot="16200000">
            <a:off x="-288015" y="2409468"/>
            <a:ext cx="2016125" cy="1086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9050" tIns="19050" rIns="19050" bIns="19050" numCol="1" anchor="ctr">
            <a:noAutofit/>
          </a:bodyPr>
          <a:lstStyle>
            <a:lvl1pPr>
              <a:lnSpc>
                <a:spcPct val="150000"/>
              </a:lnSpc>
              <a:defRPr sz="1600">
                <a:latin typeface="GothamPro-Light"/>
                <a:ea typeface="GothamPro-Light"/>
                <a:cs typeface="GothamPro-Light"/>
                <a:sym typeface="GothamPro-Light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Индекс</a:t>
            </a:r>
            <a:r>
              <a:rPr kumimoji="0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 </a:t>
            </a:r>
            <a:r>
              <a:rPr kumimoji="0" lang="ru-RU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соответствия</a:t>
            </a:r>
            <a:r>
              <a:rPr kumimoji="0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 к </a:t>
            </a:r>
            <a:r>
              <a:rPr kumimoji="0" sz="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еже</a:t>
            </a:r>
            <a:r>
              <a:rPr kumimoji="0" lang="ru-RU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дневному</a:t>
            </a:r>
            <a:r>
              <a:rPr kumimoji="0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 </a:t>
            </a:r>
            <a:r>
              <a:rPr kumimoji="0" sz="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Light" panose="020B0504020101010102" pitchFamily="34" charset="0"/>
                <a:cs typeface="DIN Pro Light" panose="020B0504020101010102" pitchFamily="34" charset="0"/>
                <a:sym typeface="GothamPro-Light"/>
              </a:rPr>
              <a:t>охвату</a:t>
            </a:r>
            <a:endParaRPr kumimoji="0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IN Pro Light" panose="020B0504020101010102" pitchFamily="34" charset="0"/>
              <a:cs typeface="DIN Pro Light" panose="020B0504020101010102" pitchFamily="34" charset="0"/>
              <a:sym typeface="GothamPro-Light"/>
            </a:endParaRPr>
          </a:p>
        </p:txBody>
      </p:sp>
      <p:sp>
        <p:nvSpPr>
          <p:cNvPr id="15" name="Мужчины 12+…"/>
          <p:cNvSpPr txBox="1"/>
          <p:nvPr/>
        </p:nvSpPr>
        <p:spPr>
          <a:xfrm>
            <a:off x="5550010" y="1243800"/>
            <a:ext cx="1992203" cy="5001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9050" tIns="19050" rIns="19050" bIns="19050" numCol="1" anchor="ctr">
            <a:spAutoFit/>
          </a:bodyPr>
          <a:lstStyle/>
          <a:p>
            <a:pPr algn="r">
              <a:defRPr sz="2900">
                <a:latin typeface="GothamPro-Light"/>
                <a:ea typeface="GothamPro-Light"/>
                <a:cs typeface="GothamPro-Light"/>
                <a:sym typeface="GothamPro-Light"/>
              </a:defRPr>
            </a:pPr>
            <a:r>
              <a:rPr sz="1500" dirty="0" err="1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Мужчины</a:t>
            </a:r>
            <a:r>
              <a:rPr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12</a:t>
            </a:r>
            <a:r>
              <a:rPr lang="ru-RU"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-35</a:t>
            </a:r>
            <a:endParaRPr sz="1500" dirty="0">
              <a:solidFill>
                <a:srgbClr val="FFFFFF"/>
              </a:solidFill>
              <a:latin typeface="DIN Pro Light" panose="020B0504020101010102" pitchFamily="34" charset="0"/>
              <a:ea typeface="GothamPro-Light"/>
              <a:cs typeface="DIN Pro Light" panose="020B0504020101010102" pitchFamily="34" charset="0"/>
              <a:sym typeface="GothamPro-Light"/>
            </a:endParaRPr>
          </a:p>
          <a:p>
            <a:pPr algn="r">
              <a:defRPr sz="2900">
                <a:latin typeface="GothamPro-Light"/>
                <a:ea typeface="GothamPro-Light"/>
                <a:cs typeface="GothamPro-Light"/>
                <a:sym typeface="GothamPro-Light"/>
              </a:defRPr>
            </a:pPr>
            <a:r>
              <a:rPr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TSL </a:t>
            </a:r>
            <a:r>
              <a:rPr lang="en-US"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Weekly</a:t>
            </a:r>
            <a:r>
              <a:rPr lang="ru-RU"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2</a:t>
            </a:r>
            <a:r>
              <a:rPr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:</a:t>
            </a:r>
            <a:r>
              <a:rPr lang="ru-RU"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10</a:t>
            </a:r>
            <a:r>
              <a:rPr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ч.</a:t>
            </a:r>
          </a:p>
        </p:txBody>
      </p:sp>
    </p:spTree>
    <p:extLst>
      <p:ext uri="{BB962C8B-B14F-4D97-AF65-F5344CB8AC3E}">
        <p14:creationId xmlns:p14="http://schemas.microsoft.com/office/powerpoint/2010/main" val="180904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231" y="544365"/>
            <a:ext cx="863232" cy="230483"/>
          </a:xfrm>
          <a:prstGeom prst="rect">
            <a:avLst/>
          </a:prstGeom>
        </p:spPr>
      </p:pic>
      <p:sp>
        <p:nvSpPr>
          <p:cNvPr id="6" name="Аудитория по России"/>
          <p:cNvSpPr txBox="1"/>
          <p:nvPr/>
        </p:nvSpPr>
        <p:spPr>
          <a:xfrm>
            <a:off x="510835" y="432187"/>
            <a:ext cx="7346232" cy="4379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8100" tIns="38100" rIns="38100" bIns="38100" numCol="1" anchor="ctr">
            <a:noAutofit/>
          </a:bodyPr>
          <a:lstStyle>
            <a:lvl1pPr algn="ctr">
              <a:defRPr b="1">
                <a:latin typeface="Gotham Pro"/>
                <a:ea typeface="Gotham Pro"/>
                <a:cs typeface="Gotham Pro"/>
                <a:sym typeface="Gotham Pro"/>
              </a:defRPr>
            </a:lvl1pPr>
          </a:lstStyle>
          <a:p>
            <a:pPr algn="l">
              <a:defRPr b="0">
                <a:latin typeface="GothamPro-Black"/>
                <a:ea typeface="GothamPro-Black"/>
                <a:cs typeface="GothamPro-Black"/>
                <a:sym typeface="GothamPro-Black"/>
              </a:defRPr>
            </a:pPr>
            <a:r>
              <a:rPr lang="ru-RU" sz="2400" b="0" dirty="0">
                <a:solidFill>
                  <a:prstClr val="white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  <a:sym typeface="GothamPro-Black"/>
              </a:rPr>
              <a:t>ЛИДЕР ПО АФФИНИТИ В ЕКАТЕРИНБУРГЕ </a:t>
            </a:r>
          </a:p>
          <a:p>
            <a:pPr algn="l">
              <a:defRPr b="0">
                <a:latin typeface="GothamPro-Black"/>
                <a:ea typeface="GothamPro-Black"/>
                <a:cs typeface="GothamPro-Black"/>
                <a:sym typeface="GothamPro-Black"/>
              </a:defRPr>
            </a:pPr>
            <a:r>
              <a:rPr lang="ru-RU" sz="2400" b="0" dirty="0">
                <a:solidFill>
                  <a:prstClr val="white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  <a:sym typeface="GothamPro-Black"/>
              </a:rPr>
              <a:t>СРЕДИ МОЛОДЫХ ПАРНЕЙ</a:t>
            </a:r>
          </a:p>
        </p:txBody>
      </p:sp>
      <p:sp>
        <p:nvSpPr>
          <p:cNvPr id="14" name="Индекс аффинити к еженедельному охвату"/>
          <p:cNvSpPr txBox="1"/>
          <p:nvPr/>
        </p:nvSpPr>
        <p:spPr>
          <a:xfrm rot="16200000">
            <a:off x="-288016" y="2781730"/>
            <a:ext cx="2016125" cy="1086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9050" tIns="19050" rIns="19050" bIns="19050" numCol="1" anchor="ctr">
            <a:noAutofit/>
          </a:bodyPr>
          <a:lstStyle>
            <a:lvl1pPr>
              <a:lnSpc>
                <a:spcPct val="150000"/>
              </a:lnSpc>
              <a:defRPr sz="1600">
                <a:latin typeface="GothamPro-Light"/>
                <a:ea typeface="GothamPro-Light"/>
                <a:cs typeface="GothamPro-Light"/>
                <a:sym typeface="GothamPro-Light"/>
              </a:defRPr>
            </a:lvl1pPr>
          </a:lstStyle>
          <a:p>
            <a:pPr algn="ctr" defTabSz="914400"/>
            <a:r>
              <a:rPr sz="600" kern="0" dirty="0" err="1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Индекс</a:t>
            </a:r>
            <a:r>
              <a:rPr sz="600" kern="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ru-RU" sz="600" kern="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соответствия</a:t>
            </a:r>
            <a:r>
              <a:rPr sz="600" kern="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к </a:t>
            </a:r>
            <a:r>
              <a:rPr sz="600" kern="0" dirty="0" err="1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еже</a:t>
            </a:r>
            <a:r>
              <a:rPr lang="ru-RU" sz="600" kern="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недельному</a:t>
            </a:r>
            <a:r>
              <a:rPr sz="600" kern="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sz="600" kern="0" dirty="0" err="1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охвату</a:t>
            </a:r>
            <a:endParaRPr sz="600" kern="0" dirty="0">
              <a:solidFill>
                <a:srgbClr val="FFFFFF"/>
              </a:solidFill>
              <a:latin typeface="DIN Pro Light" panose="020B0504020101010102" pitchFamily="34" charset="0"/>
              <a:cs typeface="DIN Pro Light" panose="020B0504020101010102" pitchFamily="34" charset="0"/>
            </a:endParaRPr>
          </a:p>
        </p:txBody>
      </p:sp>
      <p:sp>
        <p:nvSpPr>
          <p:cNvPr id="9" name="Mediascope, Москва, Декабрь 2018 – Февраль 2019, Аффинити к ежедневному охвату, TSL ежедневно, Мужчины 12-24; В выборке участвуют радиостанции с Индексом больше 100."/>
          <p:cNvSpPr txBox="1"/>
          <p:nvPr/>
        </p:nvSpPr>
        <p:spPr>
          <a:xfrm>
            <a:off x="1884913" y="4890862"/>
            <a:ext cx="8142765" cy="176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9050" tIns="19050" rIns="19050" bIns="19050" anchor="ctr">
            <a:spAutoFit/>
          </a:bodyPr>
          <a:lstStyle/>
          <a:p>
            <a:pPr algn="ctr">
              <a:lnSpc>
                <a:spcPct val="150000"/>
              </a:lnSpc>
              <a:defRPr sz="1200">
                <a:latin typeface="GothamPro-Light"/>
                <a:ea typeface="GothamPro-Light"/>
                <a:cs typeface="GothamPro-Light"/>
                <a:sym typeface="GothamPro-Light"/>
              </a:defRPr>
            </a:pPr>
            <a:r>
              <a:rPr lang="ru-RU"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Исчтоник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: Исследование </a:t>
            </a:r>
            <a:r>
              <a:rPr lang="ru-RU"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Медиаскоп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</a:t>
            </a:r>
            <a:r>
              <a:rPr lang="en-US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Radio Index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– города,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Екатеринбург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, 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Январь - Декабрь 2023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, 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А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ффинити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к 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еженедельному 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охвату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, TSL 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еже</a:t>
            </a:r>
            <a:r>
              <a:rPr lang="ru-RU"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недельно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,</a:t>
            </a:r>
            <a:r>
              <a:rPr sz="60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Мужчины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12-</a:t>
            </a:r>
            <a:r>
              <a:rPr lang="ru-RU"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3</a:t>
            </a:r>
            <a:r>
              <a:rPr sz="60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4;.</a:t>
            </a:r>
          </a:p>
        </p:txBody>
      </p:sp>
      <p:sp>
        <p:nvSpPr>
          <p:cNvPr id="15" name="Мужчины 12+…"/>
          <p:cNvSpPr txBox="1"/>
          <p:nvPr/>
        </p:nvSpPr>
        <p:spPr>
          <a:xfrm>
            <a:off x="5742028" y="1828000"/>
            <a:ext cx="1992203" cy="5001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9050" tIns="19050" rIns="19050" bIns="19050" numCol="1" anchor="ctr">
            <a:spAutoFit/>
          </a:bodyPr>
          <a:lstStyle/>
          <a:p>
            <a:pPr algn="r">
              <a:defRPr sz="2900">
                <a:latin typeface="GothamPro-Light"/>
                <a:ea typeface="GothamPro-Light"/>
                <a:cs typeface="GothamPro-Light"/>
                <a:sym typeface="GothamPro-Light"/>
              </a:defRPr>
            </a:pPr>
            <a:r>
              <a:rPr sz="1500" dirty="0" err="1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Мужчины</a:t>
            </a:r>
            <a:r>
              <a:rPr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12</a:t>
            </a:r>
            <a:r>
              <a:rPr lang="ru-RU"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-34</a:t>
            </a:r>
            <a:endParaRPr sz="1500" dirty="0">
              <a:solidFill>
                <a:srgbClr val="FFFFFF"/>
              </a:solidFill>
              <a:latin typeface="DIN Pro Light" panose="020B0504020101010102" pitchFamily="34" charset="0"/>
              <a:ea typeface="GothamPro-Light"/>
              <a:cs typeface="DIN Pro Light" panose="020B0504020101010102" pitchFamily="34" charset="0"/>
              <a:sym typeface="GothamPro-Light"/>
            </a:endParaRPr>
          </a:p>
          <a:p>
            <a:pPr algn="r">
              <a:defRPr sz="2900">
                <a:latin typeface="GothamPro-Light"/>
                <a:ea typeface="GothamPro-Light"/>
                <a:cs typeface="GothamPro-Light"/>
                <a:sym typeface="GothamPro-Light"/>
              </a:defRPr>
            </a:pPr>
            <a:r>
              <a:rPr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TSL </a:t>
            </a:r>
            <a:r>
              <a:rPr lang="en-US"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WEEKLY</a:t>
            </a:r>
            <a:r>
              <a:rPr lang="ru-RU"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2</a:t>
            </a:r>
            <a:r>
              <a:rPr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:</a:t>
            </a:r>
            <a:r>
              <a:rPr lang="ru-RU"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19</a:t>
            </a:r>
            <a:r>
              <a:rPr sz="1500" dirty="0">
                <a:solidFill>
                  <a:srgbClr val="FFFFFF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ч.</a:t>
            </a: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079928408"/>
              </p:ext>
            </p:extLst>
          </p:nvPr>
        </p:nvGraphicFramePr>
        <p:xfrm>
          <a:off x="-288545" y="851684"/>
          <a:ext cx="9097023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6370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231" y="544365"/>
            <a:ext cx="863232" cy="230483"/>
          </a:xfrm>
          <a:prstGeom prst="rect">
            <a:avLst/>
          </a:prstGeom>
        </p:spPr>
      </p:pic>
      <p:sp>
        <p:nvSpPr>
          <p:cNvPr id="6" name="Аудитория по России"/>
          <p:cNvSpPr txBox="1"/>
          <p:nvPr/>
        </p:nvSpPr>
        <p:spPr>
          <a:xfrm>
            <a:off x="510835" y="432187"/>
            <a:ext cx="7346232" cy="4379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8100" tIns="38100" rIns="38100" bIns="38100" numCol="1" anchor="ctr">
            <a:noAutofit/>
          </a:bodyPr>
          <a:lstStyle>
            <a:lvl1pPr algn="ctr">
              <a:defRPr b="1">
                <a:latin typeface="Gotham Pro"/>
                <a:ea typeface="Gotham Pro"/>
                <a:cs typeface="Gotham Pro"/>
                <a:sym typeface="Gotham Pro"/>
              </a:defRPr>
            </a:lvl1pPr>
          </a:lstStyle>
          <a:p>
            <a:pPr algn="l">
              <a:defRPr b="0">
                <a:latin typeface="GothamPro-Black"/>
                <a:ea typeface="GothamPro-Black"/>
                <a:cs typeface="GothamPro-Black"/>
                <a:sym typeface="GothamPro-Black"/>
              </a:defRPr>
            </a:pPr>
            <a:r>
              <a:rPr lang="ru-RU" sz="2400" b="0" dirty="0">
                <a:solidFill>
                  <a:prstClr val="white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  <a:sym typeface="GothamPro-Black"/>
              </a:rPr>
              <a:t>ХИП-ХОП – САМЫЙ ПОПУЛЯРНЫЙ ЖАНР </a:t>
            </a:r>
          </a:p>
          <a:p>
            <a:pPr algn="l">
              <a:defRPr b="0">
                <a:latin typeface="GothamPro-Black"/>
                <a:ea typeface="GothamPro-Black"/>
                <a:cs typeface="GothamPro-Black"/>
                <a:sym typeface="GothamPro-Black"/>
              </a:defRPr>
            </a:pPr>
            <a:r>
              <a:rPr lang="ru-RU" sz="2400" b="0" dirty="0">
                <a:solidFill>
                  <a:prstClr val="white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  <a:sym typeface="GothamPro-Black"/>
              </a:rPr>
              <a:t>СРЕДИ МОЛОДОЙ АУДИТОРИИ</a:t>
            </a: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582606170"/>
              </p:ext>
            </p:extLst>
          </p:nvPr>
        </p:nvGraphicFramePr>
        <p:xfrm>
          <a:off x="755651" y="1274664"/>
          <a:ext cx="7345362" cy="336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Mediascope, M-Index, Россия (города 100 000+),  2 полугодие 2018, ЦА слушание радио от «раз в месяц» до «каждый день»,  Вопрос: «Лояльность к музыкальным жанрам», Аффинити, Все 12-34"/>
          <p:cNvSpPr txBox="1"/>
          <p:nvPr/>
        </p:nvSpPr>
        <p:spPr>
          <a:xfrm>
            <a:off x="755650" y="4636348"/>
            <a:ext cx="7345363" cy="1808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algn="ctr">
              <a:lnSpc>
                <a:spcPct val="150000"/>
              </a:lnSpc>
              <a:defRPr sz="1200">
                <a:latin typeface="GothamPro-Light"/>
                <a:ea typeface="GothamPro-Light"/>
                <a:cs typeface="GothamPro-Light"/>
                <a:sym typeface="GothamPro-Light"/>
              </a:defRPr>
            </a:pPr>
            <a:r>
              <a:rPr lang="ru-RU" sz="45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Исчтоник</a:t>
            </a:r>
            <a:r>
              <a:rPr lang="ru-RU"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: Исследование </a:t>
            </a:r>
            <a:r>
              <a:rPr lang="ru-RU" sz="45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Медиаскоп</a:t>
            </a:r>
            <a:r>
              <a:rPr lang="ru-RU"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</a:t>
            </a:r>
            <a:r>
              <a:rPr sz="45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M-Index</a:t>
            </a:r>
            <a:r>
              <a:rPr lang="ru-RU"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- </a:t>
            </a:r>
            <a:r>
              <a:rPr sz="45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Россия </a:t>
            </a:r>
            <a:r>
              <a:rPr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(</a:t>
            </a:r>
            <a:r>
              <a:rPr sz="45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города</a:t>
            </a:r>
            <a:r>
              <a:rPr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100 000+),  </a:t>
            </a:r>
            <a:r>
              <a:rPr lang="ru-RU"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2 </a:t>
            </a:r>
            <a:r>
              <a:rPr sz="45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полугодие</a:t>
            </a:r>
            <a:r>
              <a:rPr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201</a:t>
            </a:r>
            <a:r>
              <a:rPr lang="ru-RU"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9</a:t>
            </a:r>
            <a:r>
              <a:rPr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, ЦА </a:t>
            </a:r>
            <a:r>
              <a:rPr sz="45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слушание</a:t>
            </a:r>
            <a:r>
              <a:rPr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</a:t>
            </a:r>
            <a:r>
              <a:rPr sz="45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радио</a:t>
            </a:r>
            <a:r>
              <a:rPr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</a:t>
            </a:r>
            <a:r>
              <a:rPr sz="45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от</a:t>
            </a:r>
            <a:r>
              <a:rPr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«</a:t>
            </a:r>
            <a:r>
              <a:rPr sz="45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раз</a:t>
            </a:r>
            <a:r>
              <a:rPr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в </a:t>
            </a:r>
            <a:r>
              <a:rPr lang="ru-RU"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неделю</a:t>
            </a:r>
            <a:r>
              <a:rPr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» </a:t>
            </a:r>
            <a:r>
              <a:rPr sz="45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до</a:t>
            </a:r>
            <a:r>
              <a:rPr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«</a:t>
            </a:r>
            <a:r>
              <a:rPr sz="45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каждый</a:t>
            </a:r>
            <a:r>
              <a:rPr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</a:t>
            </a:r>
            <a:r>
              <a:rPr sz="45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день</a:t>
            </a:r>
            <a:r>
              <a:rPr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»,  </a:t>
            </a:r>
            <a:r>
              <a:rPr sz="45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Вопрос</a:t>
            </a:r>
            <a:r>
              <a:rPr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: «</a:t>
            </a:r>
            <a:r>
              <a:rPr sz="45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Лояльность</a:t>
            </a:r>
            <a:r>
              <a:rPr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к </a:t>
            </a:r>
            <a:r>
              <a:rPr sz="45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музыкальным</a:t>
            </a:r>
            <a:r>
              <a:rPr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</a:t>
            </a:r>
            <a:r>
              <a:rPr sz="45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жанрам</a:t>
            </a:r>
            <a:r>
              <a:rPr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», </a:t>
            </a:r>
            <a:r>
              <a:rPr sz="45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Аффинити</a:t>
            </a:r>
            <a:r>
              <a:rPr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, </a:t>
            </a:r>
            <a:r>
              <a:rPr sz="450" dirty="0" err="1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Все</a:t>
            </a:r>
            <a:r>
              <a:rPr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 12-34</a:t>
            </a:r>
            <a:r>
              <a:rPr lang="ru-RU" sz="450" dirty="0">
                <a:solidFill>
                  <a:prstClr val="white"/>
                </a:solidFill>
                <a:latin typeface="DIN Pro Light" panose="020B0504020101010102" pitchFamily="34" charset="0"/>
                <a:ea typeface="GothamPro-Light"/>
                <a:cs typeface="DIN Pro Light" panose="020B0504020101010102" pitchFamily="34" charset="0"/>
                <a:sym typeface="GothamPro-Light"/>
              </a:rPr>
              <a:t>.</a:t>
            </a:r>
            <a:endParaRPr sz="450" dirty="0">
              <a:solidFill>
                <a:prstClr val="white"/>
              </a:solidFill>
              <a:latin typeface="DIN Pro Light" panose="020B0504020101010102" pitchFamily="34" charset="0"/>
              <a:ea typeface="GothamPro-Light"/>
              <a:cs typeface="DIN Pro Light" panose="020B0504020101010102" pitchFamily="34" charset="0"/>
              <a:sym typeface="GothamPro-Light"/>
            </a:endParaRPr>
          </a:p>
        </p:txBody>
      </p:sp>
    </p:spTree>
    <p:extLst>
      <p:ext uri="{BB962C8B-B14F-4D97-AF65-F5344CB8AC3E}">
        <p14:creationId xmlns:p14="http://schemas.microsoft.com/office/powerpoint/2010/main" val="3643310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838" y="332612"/>
            <a:ext cx="968696" cy="2586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13064" y="4637464"/>
            <a:ext cx="50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2</a:t>
            </a:r>
            <a:r>
              <a:rPr lang="en-US" sz="1800" dirty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3</a:t>
            </a:r>
            <a:endParaRPr lang="ru-RU" sz="1800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18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9138CD-A4FC-D14F-AA3A-EFE054217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158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838" y="332612"/>
            <a:ext cx="968696" cy="2586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13064" y="4637464"/>
            <a:ext cx="50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2</a:t>
            </a:r>
            <a:r>
              <a:rPr lang="en-US" sz="1800" dirty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5</a:t>
            </a:r>
            <a:endParaRPr lang="ru-RU" sz="1800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" name="Прямоугольник 1">
            <a:hlinkClick r:id="rId3"/>
          </p:cNvPr>
          <p:cNvSpPr/>
          <p:nvPr/>
        </p:nvSpPr>
        <p:spPr>
          <a:xfrm>
            <a:off x="668655" y="4037648"/>
            <a:ext cx="951548" cy="240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13"/>
          </a:p>
        </p:txBody>
      </p:sp>
      <p:sp>
        <p:nvSpPr>
          <p:cNvPr id="6" name="Прямоугольник 5">
            <a:hlinkClick r:id="rId4"/>
          </p:cNvPr>
          <p:cNvSpPr/>
          <p:nvPr/>
        </p:nvSpPr>
        <p:spPr>
          <a:xfrm>
            <a:off x="4517708" y="4037647"/>
            <a:ext cx="1062990" cy="3000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13"/>
          </a:p>
        </p:txBody>
      </p:sp>
      <p:sp>
        <p:nvSpPr>
          <p:cNvPr id="7" name="Прямоугольник 6">
            <a:hlinkClick r:id="rId5"/>
          </p:cNvPr>
          <p:cNvSpPr/>
          <p:nvPr/>
        </p:nvSpPr>
        <p:spPr>
          <a:xfrm>
            <a:off x="4586288" y="1191578"/>
            <a:ext cx="3257550" cy="274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13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9130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838" y="332612"/>
            <a:ext cx="968696" cy="2586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13064" y="4637464"/>
            <a:ext cx="50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28</a:t>
            </a:r>
            <a:endParaRPr lang="ru-RU" sz="1800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8655" y="3146107"/>
            <a:ext cx="848678" cy="180023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13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224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E01D3C-1C9A-1D4D-BB48-45455BD09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9507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838" y="332612"/>
            <a:ext cx="968696" cy="2586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13064" y="4637464"/>
            <a:ext cx="50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prstClr val="white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28</a:t>
            </a:r>
            <a:endParaRPr lang="ru-RU" sz="1800" dirty="0">
              <a:solidFill>
                <a:prstClr val="white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8655" y="3146107"/>
            <a:ext cx="848678" cy="180023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13">
              <a:solidFill>
                <a:prstClr val="white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5475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838" y="332612"/>
            <a:ext cx="968696" cy="2586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13064" y="4637464"/>
            <a:ext cx="50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28</a:t>
            </a:r>
            <a:endParaRPr lang="ru-RU" sz="1800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8655" y="3146107"/>
            <a:ext cx="848678" cy="180023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13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49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800600" y="952500"/>
            <a:ext cx="1866900" cy="143827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093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838" y="332612"/>
            <a:ext cx="968696" cy="2586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13064" y="4637464"/>
            <a:ext cx="50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prstClr val="white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28</a:t>
            </a:r>
            <a:endParaRPr lang="ru-RU" sz="1800" dirty="0">
              <a:solidFill>
                <a:prstClr val="white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8655" y="3146107"/>
            <a:ext cx="848678" cy="180023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13">
              <a:solidFill>
                <a:prstClr val="white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841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838" y="332612"/>
            <a:ext cx="968696" cy="2586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13064" y="4637464"/>
            <a:ext cx="50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2</a:t>
            </a:r>
            <a:r>
              <a:rPr lang="en-US" sz="1800" dirty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6</a:t>
            </a:r>
            <a:endParaRPr lang="ru-RU" sz="1800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923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838" y="332612"/>
            <a:ext cx="968696" cy="2586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13064" y="4637464"/>
            <a:ext cx="50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2</a:t>
            </a:r>
            <a:r>
              <a:rPr lang="en-US" sz="1800" dirty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7</a:t>
            </a:r>
            <a:endParaRPr lang="ru-RU" sz="1800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8655" y="3540442"/>
            <a:ext cx="848678" cy="180023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13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71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29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95325" y="3769743"/>
            <a:ext cx="77641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200" b="1" spc="-5" dirty="0">
                <a:latin typeface="Roboto" charset="0"/>
                <a:ea typeface="Roboto" charset="0"/>
                <a:cs typeface="Microsoft Sans Serif"/>
              </a:rPr>
              <a:t>620014,</a:t>
            </a:r>
            <a:r>
              <a:rPr lang="ru-RU" sz="1200" b="1" spc="40" dirty="0">
                <a:latin typeface="Roboto" charset="0"/>
                <a:ea typeface="Roboto" charset="0"/>
                <a:cs typeface="Microsoft Sans Serif"/>
              </a:rPr>
              <a:t> </a:t>
            </a:r>
            <a:r>
              <a:rPr lang="ru-RU" sz="1200" b="1" spc="-15" dirty="0">
                <a:latin typeface="Roboto" charset="0"/>
                <a:ea typeface="Roboto" charset="0"/>
                <a:cs typeface="Microsoft Sans Serif"/>
              </a:rPr>
              <a:t>Свердловская</a:t>
            </a:r>
            <a:r>
              <a:rPr lang="ru-RU" sz="1200" b="1" spc="15" dirty="0">
                <a:latin typeface="Roboto" charset="0"/>
                <a:ea typeface="Roboto" charset="0"/>
                <a:cs typeface="Microsoft Sans Serif"/>
              </a:rPr>
              <a:t> </a:t>
            </a:r>
            <a:r>
              <a:rPr lang="ru-RU" sz="1200" b="1" spc="-15" dirty="0">
                <a:latin typeface="Roboto" charset="0"/>
                <a:ea typeface="Roboto" charset="0"/>
                <a:cs typeface="Microsoft Sans Serif"/>
              </a:rPr>
              <a:t>область,</a:t>
            </a:r>
            <a:r>
              <a:rPr lang="ru-RU" sz="1200" b="1" spc="45" dirty="0">
                <a:latin typeface="Roboto" charset="0"/>
                <a:ea typeface="Roboto" charset="0"/>
                <a:cs typeface="Microsoft Sans Serif"/>
              </a:rPr>
              <a:t> </a:t>
            </a:r>
            <a:r>
              <a:rPr lang="ru-RU" sz="1200" b="1" spc="-114" dirty="0">
                <a:latin typeface="Roboto" charset="0"/>
                <a:ea typeface="Roboto" charset="0"/>
                <a:cs typeface="Microsoft Sans Serif"/>
              </a:rPr>
              <a:t>г.</a:t>
            </a:r>
            <a:r>
              <a:rPr lang="ru-RU" sz="1200" b="1" spc="40" dirty="0">
                <a:latin typeface="Roboto" charset="0"/>
                <a:ea typeface="Roboto" charset="0"/>
                <a:cs typeface="Microsoft Sans Serif"/>
              </a:rPr>
              <a:t> </a:t>
            </a:r>
            <a:r>
              <a:rPr lang="ru-RU" sz="1200" b="1" spc="-40" dirty="0">
                <a:latin typeface="Roboto" charset="0"/>
                <a:ea typeface="Roboto" charset="0"/>
                <a:cs typeface="Microsoft Sans Serif"/>
              </a:rPr>
              <a:t>Екатеринбург,</a:t>
            </a:r>
            <a:r>
              <a:rPr lang="ru-RU" sz="1200" b="1" spc="65" dirty="0">
                <a:latin typeface="Roboto" charset="0"/>
                <a:ea typeface="Roboto" charset="0"/>
                <a:cs typeface="Microsoft Sans Serif"/>
              </a:rPr>
              <a:t> </a:t>
            </a:r>
            <a:r>
              <a:rPr lang="ru-RU" sz="1200" b="1" spc="-15" dirty="0">
                <a:latin typeface="Roboto" charset="0"/>
                <a:ea typeface="Roboto" charset="0"/>
                <a:cs typeface="Microsoft Sans Serif"/>
              </a:rPr>
              <a:t>ул.</a:t>
            </a:r>
            <a:r>
              <a:rPr lang="ru-RU" sz="1200" b="1" spc="60" dirty="0">
                <a:latin typeface="Roboto" charset="0"/>
                <a:ea typeface="Roboto" charset="0"/>
                <a:cs typeface="Microsoft Sans Serif"/>
              </a:rPr>
              <a:t> </a:t>
            </a:r>
            <a:r>
              <a:rPr lang="ru-RU" sz="1200" b="1" spc="-5" dirty="0">
                <a:latin typeface="Roboto" charset="0"/>
                <a:ea typeface="Roboto" charset="0"/>
                <a:cs typeface="Microsoft Sans Serif"/>
              </a:rPr>
              <a:t>8</a:t>
            </a:r>
            <a:r>
              <a:rPr lang="ru-RU" sz="1200" b="1" spc="35" dirty="0">
                <a:latin typeface="Roboto" charset="0"/>
                <a:ea typeface="Roboto" charset="0"/>
                <a:cs typeface="Microsoft Sans Serif"/>
              </a:rPr>
              <a:t> </a:t>
            </a:r>
            <a:r>
              <a:rPr lang="ru-RU" sz="1200" b="1" spc="-25" dirty="0">
                <a:latin typeface="Roboto" charset="0"/>
                <a:ea typeface="Roboto" charset="0"/>
                <a:cs typeface="Microsoft Sans Serif"/>
              </a:rPr>
              <a:t>марта,</a:t>
            </a:r>
            <a:r>
              <a:rPr lang="ru-RU" sz="1200" b="1" spc="35" dirty="0">
                <a:latin typeface="Roboto" charset="0"/>
                <a:ea typeface="Roboto" charset="0"/>
                <a:cs typeface="Microsoft Sans Serif"/>
              </a:rPr>
              <a:t> </a:t>
            </a:r>
            <a:r>
              <a:rPr lang="ru-RU" sz="1200" b="1" spc="-5" dirty="0">
                <a:latin typeface="Roboto" charset="0"/>
                <a:ea typeface="Roboto" charset="0"/>
                <a:cs typeface="Microsoft Sans Serif"/>
              </a:rPr>
              <a:t>стр.</a:t>
            </a:r>
            <a:r>
              <a:rPr lang="ru-RU" sz="1200" b="1" spc="45" dirty="0">
                <a:latin typeface="Roboto" charset="0"/>
                <a:ea typeface="Roboto" charset="0"/>
                <a:cs typeface="Microsoft Sans Serif"/>
              </a:rPr>
              <a:t> </a:t>
            </a:r>
            <a:r>
              <a:rPr lang="ru-RU" sz="1200" b="1" spc="-10" dirty="0">
                <a:latin typeface="Roboto" charset="0"/>
                <a:ea typeface="Roboto" charset="0"/>
                <a:cs typeface="Microsoft Sans Serif"/>
              </a:rPr>
              <a:t>37,</a:t>
            </a:r>
            <a:r>
              <a:rPr lang="ru-RU" sz="1200" b="1" spc="40" dirty="0">
                <a:latin typeface="Roboto" charset="0"/>
                <a:ea typeface="Roboto" charset="0"/>
                <a:cs typeface="Microsoft Sans Serif"/>
              </a:rPr>
              <a:t> </a:t>
            </a:r>
            <a:r>
              <a:rPr lang="ru-RU" sz="1200" b="1" spc="-10" dirty="0" err="1">
                <a:latin typeface="Roboto" charset="0"/>
                <a:ea typeface="Roboto" charset="0"/>
                <a:cs typeface="Microsoft Sans Serif"/>
              </a:rPr>
              <a:t>оф</a:t>
            </a:r>
            <a:r>
              <a:rPr lang="ru-RU" sz="1200" b="1" spc="-10" dirty="0">
                <a:latin typeface="Roboto" charset="0"/>
                <a:ea typeface="Roboto" charset="0"/>
                <a:cs typeface="Microsoft Sans Serif"/>
              </a:rPr>
              <a:t>.</a:t>
            </a:r>
            <a:r>
              <a:rPr lang="ru-RU" sz="1200" b="1" spc="50" dirty="0">
                <a:latin typeface="Roboto" charset="0"/>
                <a:ea typeface="Roboto" charset="0"/>
                <a:cs typeface="Microsoft Sans Serif"/>
              </a:rPr>
              <a:t> </a:t>
            </a:r>
            <a:r>
              <a:rPr lang="ru-RU" sz="1200" b="1" spc="-10" dirty="0">
                <a:latin typeface="Roboto" charset="0"/>
                <a:ea typeface="Roboto" charset="0"/>
                <a:cs typeface="Microsoft Sans Serif"/>
              </a:rPr>
              <a:t>410.</a:t>
            </a:r>
            <a:r>
              <a:rPr lang="ru-RU" sz="1200" b="1" spc="-25" dirty="0">
                <a:latin typeface="Roboto" charset="0"/>
                <a:ea typeface="Roboto" charset="0"/>
                <a:cs typeface="Microsoft Sans Serif"/>
              </a:rPr>
              <a:t>  Телефон</a:t>
            </a:r>
            <a:r>
              <a:rPr lang="ru-RU" sz="1200" b="1" spc="50" dirty="0">
                <a:latin typeface="Roboto" charset="0"/>
                <a:ea typeface="Roboto" charset="0"/>
                <a:cs typeface="Microsoft Sans Serif"/>
              </a:rPr>
              <a:t> </a:t>
            </a:r>
            <a:r>
              <a:rPr lang="ru-RU" sz="1200" b="1" spc="-5" dirty="0">
                <a:latin typeface="Roboto" charset="0"/>
                <a:ea typeface="Roboto" charset="0"/>
                <a:cs typeface="Microsoft Sans Serif"/>
              </a:rPr>
              <a:t>+7</a:t>
            </a:r>
            <a:r>
              <a:rPr lang="ru-RU" sz="1200" b="1" spc="85" dirty="0">
                <a:latin typeface="Roboto" charset="0"/>
                <a:ea typeface="Roboto" charset="0"/>
                <a:cs typeface="Microsoft Sans Serif"/>
              </a:rPr>
              <a:t> </a:t>
            </a:r>
            <a:r>
              <a:rPr lang="ru-RU" sz="1200" b="1" spc="-5" dirty="0">
                <a:latin typeface="Roboto" charset="0"/>
                <a:ea typeface="Roboto" charset="0"/>
                <a:cs typeface="Microsoft Sans Serif"/>
              </a:rPr>
              <a:t>343</a:t>
            </a:r>
            <a:r>
              <a:rPr lang="ru-RU" sz="1200" b="1" spc="40" dirty="0">
                <a:latin typeface="Roboto" charset="0"/>
                <a:ea typeface="Roboto" charset="0"/>
                <a:cs typeface="Microsoft Sans Serif"/>
              </a:rPr>
              <a:t> </a:t>
            </a:r>
            <a:r>
              <a:rPr lang="ru-RU" sz="1200" b="1" spc="-5" dirty="0">
                <a:latin typeface="Roboto" charset="0"/>
                <a:ea typeface="Roboto" charset="0"/>
                <a:cs typeface="Microsoft Sans Serif"/>
              </a:rPr>
              <a:t>285-99-08</a:t>
            </a:r>
            <a:endParaRPr lang="ru-RU" sz="1200" b="1" dirty="0">
              <a:latin typeface="Roboto" charset="0"/>
              <a:ea typeface="Roboto" charset="0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055589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ack">
    <a:dk1>
      <a:srgbClr val="000000"/>
    </a:dk1>
    <a:lt1>
      <a:srgbClr val="FFFFFF"/>
    </a:lt1>
    <a:dk2>
      <a:srgbClr val="434343"/>
    </a:dk2>
    <a:lt2>
      <a:srgbClr val="A9A9A9"/>
    </a:lt2>
    <a:accent1>
      <a:srgbClr val="0076BA"/>
    </a:accent1>
    <a:accent2>
      <a:srgbClr val="00A89D"/>
    </a:accent2>
    <a:accent3>
      <a:srgbClr val="1DB100"/>
    </a:accent3>
    <a:accent4>
      <a:srgbClr val="F8BA00"/>
    </a:accent4>
    <a:accent5>
      <a:srgbClr val="EE220C"/>
    </a:accent5>
    <a:accent6>
      <a:srgbClr val="CB297B"/>
    </a:accent6>
    <a:hlink>
      <a:srgbClr val="0000FF"/>
    </a:hlink>
    <a:folHlink>
      <a:srgbClr val="FF00FF"/>
    </a:folHlink>
  </a:clrScheme>
  <a:fontScheme name="Black">
    <a:majorFont>
      <a:latin typeface="Helvetica Neue Medium"/>
      <a:ea typeface="Helvetica Neue Medium"/>
      <a:cs typeface="Helvetica Neue Medium"/>
    </a:majorFont>
    <a:minorFont>
      <a:latin typeface="Helvetica Neue Medium"/>
      <a:ea typeface="Helvetica Neue Medium"/>
      <a:cs typeface="Helvetica Neue Medium"/>
    </a:minorFont>
  </a:fontScheme>
  <a:fmtScheme name="Black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Black">
    <a:dk1>
      <a:srgbClr val="000000"/>
    </a:dk1>
    <a:lt1>
      <a:srgbClr val="FFFFFF"/>
    </a:lt1>
    <a:dk2>
      <a:srgbClr val="434343"/>
    </a:dk2>
    <a:lt2>
      <a:srgbClr val="A9A9A9"/>
    </a:lt2>
    <a:accent1>
      <a:srgbClr val="0076BA"/>
    </a:accent1>
    <a:accent2>
      <a:srgbClr val="00A89D"/>
    </a:accent2>
    <a:accent3>
      <a:srgbClr val="1DB100"/>
    </a:accent3>
    <a:accent4>
      <a:srgbClr val="F8BA00"/>
    </a:accent4>
    <a:accent5>
      <a:srgbClr val="EE220C"/>
    </a:accent5>
    <a:accent6>
      <a:srgbClr val="CB297B"/>
    </a:accent6>
    <a:hlink>
      <a:srgbClr val="0000FF"/>
    </a:hlink>
    <a:folHlink>
      <a:srgbClr val="FF00FF"/>
    </a:folHlink>
  </a:clrScheme>
  <a:fontScheme name="Black">
    <a:majorFont>
      <a:latin typeface="Helvetica Neue Medium"/>
      <a:ea typeface="Helvetica Neue Medium"/>
      <a:cs typeface="Helvetica Neue Medium"/>
    </a:majorFont>
    <a:minorFont>
      <a:latin typeface="Helvetica Neue Medium"/>
      <a:ea typeface="Helvetica Neue Medium"/>
      <a:cs typeface="Helvetica Neue Medium"/>
    </a:minorFont>
  </a:fontScheme>
  <a:fmtScheme name="Black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Black">
    <a:dk1>
      <a:srgbClr val="000000"/>
    </a:dk1>
    <a:lt1>
      <a:srgbClr val="FFFFFF"/>
    </a:lt1>
    <a:dk2>
      <a:srgbClr val="434343"/>
    </a:dk2>
    <a:lt2>
      <a:srgbClr val="A9A9A9"/>
    </a:lt2>
    <a:accent1>
      <a:srgbClr val="0076BA"/>
    </a:accent1>
    <a:accent2>
      <a:srgbClr val="00A89D"/>
    </a:accent2>
    <a:accent3>
      <a:srgbClr val="1DB100"/>
    </a:accent3>
    <a:accent4>
      <a:srgbClr val="F8BA00"/>
    </a:accent4>
    <a:accent5>
      <a:srgbClr val="EE220C"/>
    </a:accent5>
    <a:accent6>
      <a:srgbClr val="CB297B"/>
    </a:accent6>
    <a:hlink>
      <a:srgbClr val="0000FF"/>
    </a:hlink>
    <a:folHlink>
      <a:srgbClr val="FF00FF"/>
    </a:folHlink>
  </a:clrScheme>
  <a:fontScheme name="Black">
    <a:majorFont>
      <a:latin typeface="Helvetica Neue Medium"/>
      <a:ea typeface="Helvetica Neue Medium"/>
      <a:cs typeface="Helvetica Neue Medium"/>
    </a:majorFont>
    <a:minorFont>
      <a:latin typeface="Helvetica Neue Medium"/>
      <a:ea typeface="Helvetica Neue Medium"/>
      <a:cs typeface="Helvetica Neue Medium"/>
    </a:minorFont>
  </a:fontScheme>
  <a:fmtScheme name="Black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Black">
    <a:dk1>
      <a:srgbClr val="000000"/>
    </a:dk1>
    <a:lt1>
      <a:srgbClr val="FFFFFF"/>
    </a:lt1>
    <a:dk2>
      <a:srgbClr val="434343"/>
    </a:dk2>
    <a:lt2>
      <a:srgbClr val="A9A9A9"/>
    </a:lt2>
    <a:accent1>
      <a:srgbClr val="0076BA"/>
    </a:accent1>
    <a:accent2>
      <a:srgbClr val="00A89D"/>
    </a:accent2>
    <a:accent3>
      <a:srgbClr val="1DB100"/>
    </a:accent3>
    <a:accent4>
      <a:srgbClr val="F8BA00"/>
    </a:accent4>
    <a:accent5>
      <a:srgbClr val="EE220C"/>
    </a:accent5>
    <a:accent6>
      <a:srgbClr val="CB297B"/>
    </a:accent6>
    <a:hlink>
      <a:srgbClr val="0000FF"/>
    </a:hlink>
    <a:folHlink>
      <a:srgbClr val="FF00FF"/>
    </a:folHlink>
  </a:clrScheme>
  <a:fontScheme name="Black">
    <a:majorFont>
      <a:latin typeface="Helvetica Neue Medium"/>
      <a:ea typeface="Helvetica Neue Medium"/>
      <a:cs typeface="Helvetica Neue Medium"/>
    </a:majorFont>
    <a:minorFont>
      <a:latin typeface="Helvetica Neue Medium"/>
      <a:ea typeface="Helvetica Neue Medium"/>
      <a:cs typeface="Helvetica Neue Medium"/>
    </a:minorFont>
  </a:fontScheme>
  <a:fmtScheme name="Black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Black">
    <a:dk1>
      <a:srgbClr val="000000"/>
    </a:dk1>
    <a:lt1>
      <a:srgbClr val="FFFFFF"/>
    </a:lt1>
    <a:dk2>
      <a:srgbClr val="434343"/>
    </a:dk2>
    <a:lt2>
      <a:srgbClr val="A9A9A9"/>
    </a:lt2>
    <a:accent1>
      <a:srgbClr val="0076BA"/>
    </a:accent1>
    <a:accent2>
      <a:srgbClr val="00A89D"/>
    </a:accent2>
    <a:accent3>
      <a:srgbClr val="1DB100"/>
    </a:accent3>
    <a:accent4>
      <a:srgbClr val="F8BA00"/>
    </a:accent4>
    <a:accent5>
      <a:srgbClr val="EE220C"/>
    </a:accent5>
    <a:accent6>
      <a:srgbClr val="CB297B"/>
    </a:accent6>
    <a:hlink>
      <a:srgbClr val="0000FF"/>
    </a:hlink>
    <a:folHlink>
      <a:srgbClr val="FF00FF"/>
    </a:folHlink>
  </a:clrScheme>
  <a:fontScheme name="Black">
    <a:majorFont>
      <a:latin typeface="Helvetica Neue Medium"/>
      <a:ea typeface="Helvetica Neue Medium"/>
      <a:cs typeface="Helvetica Neue Medium"/>
    </a:majorFont>
    <a:minorFont>
      <a:latin typeface="Helvetica Neue Medium"/>
      <a:ea typeface="Helvetica Neue Medium"/>
      <a:cs typeface="Helvetica Neue Medium"/>
    </a:minorFont>
  </a:fontScheme>
  <a:fmtScheme name="Black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Black">
    <a:dk1>
      <a:srgbClr val="000000"/>
    </a:dk1>
    <a:lt1>
      <a:srgbClr val="FFFFFF"/>
    </a:lt1>
    <a:dk2>
      <a:srgbClr val="434343"/>
    </a:dk2>
    <a:lt2>
      <a:srgbClr val="A9A9A9"/>
    </a:lt2>
    <a:accent1>
      <a:srgbClr val="0076BA"/>
    </a:accent1>
    <a:accent2>
      <a:srgbClr val="00A89D"/>
    </a:accent2>
    <a:accent3>
      <a:srgbClr val="1DB100"/>
    </a:accent3>
    <a:accent4>
      <a:srgbClr val="F8BA00"/>
    </a:accent4>
    <a:accent5>
      <a:srgbClr val="EE220C"/>
    </a:accent5>
    <a:accent6>
      <a:srgbClr val="CB297B"/>
    </a:accent6>
    <a:hlink>
      <a:srgbClr val="0000FF"/>
    </a:hlink>
    <a:folHlink>
      <a:srgbClr val="FF00FF"/>
    </a:folHlink>
  </a:clrScheme>
  <a:fontScheme name="Black">
    <a:majorFont>
      <a:latin typeface="Helvetica Neue Medium"/>
      <a:ea typeface="Helvetica Neue Medium"/>
      <a:cs typeface="Helvetica Neue Medium"/>
    </a:majorFont>
    <a:minorFont>
      <a:latin typeface="Helvetica Neue Medium"/>
      <a:ea typeface="Helvetica Neue Medium"/>
      <a:cs typeface="Helvetica Neue Medium"/>
    </a:minorFont>
  </a:fontScheme>
  <a:fmtScheme name="Black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Black">
    <a:dk1>
      <a:srgbClr val="000000"/>
    </a:dk1>
    <a:lt1>
      <a:srgbClr val="FFFFFF"/>
    </a:lt1>
    <a:dk2>
      <a:srgbClr val="434343"/>
    </a:dk2>
    <a:lt2>
      <a:srgbClr val="A9A9A9"/>
    </a:lt2>
    <a:accent1>
      <a:srgbClr val="0076BA"/>
    </a:accent1>
    <a:accent2>
      <a:srgbClr val="00A89D"/>
    </a:accent2>
    <a:accent3>
      <a:srgbClr val="1DB100"/>
    </a:accent3>
    <a:accent4>
      <a:srgbClr val="F8BA00"/>
    </a:accent4>
    <a:accent5>
      <a:srgbClr val="EE220C"/>
    </a:accent5>
    <a:accent6>
      <a:srgbClr val="CB297B"/>
    </a:accent6>
    <a:hlink>
      <a:srgbClr val="0000FF"/>
    </a:hlink>
    <a:folHlink>
      <a:srgbClr val="FF00FF"/>
    </a:folHlink>
  </a:clrScheme>
  <a:fontScheme name="Black">
    <a:majorFont>
      <a:latin typeface="Helvetica Neue Medium"/>
      <a:ea typeface="Helvetica Neue Medium"/>
      <a:cs typeface="Helvetica Neue Medium"/>
    </a:majorFont>
    <a:minorFont>
      <a:latin typeface="Helvetica Neue Medium"/>
      <a:ea typeface="Helvetica Neue Medium"/>
      <a:cs typeface="Helvetica Neue Medium"/>
    </a:minorFont>
  </a:fontScheme>
  <a:fmtScheme name="Black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Black">
    <a:dk1>
      <a:srgbClr val="000000"/>
    </a:dk1>
    <a:lt1>
      <a:srgbClr val="FFFFFF"/>
    </a:lt1>
    <a:dk2>
      <a:srgbClr val="434343"/>
    </a:dk2>
    <a:lt2>
      <a:srgbClr val="A9A9A9"/>
    </a:lt2>
    <a:accent1>
      <a:srgbClr val="0076BA"/>
    </a:accent1>
    <a:accent2>
      <a:srgbClr val="00A89D"/>
    </a:accent2>
    <a:accent3>
      <a:srgbClr val="1DB100"/>
    </a:accent3>
    <a:accent4>
      <a:srgbClr val="F8BA00"/>
    </a:accent4>
    <a:accent5>
      <a:srgbClr val="EE220C"/>
    </a:accent5>
    <a:accent6>
      <a:srgbClr val="CB297B"/>
    </a:accent6>
    <a:hlink>
      <a:srgbClr val="0000FF"/>
    </a:hlink>
    <a:folHlink>
      <a:srgbClr val="FF00FF"/>
    </a:folHlink>
  </a:clrScheme>
  <a:fontScheme name="Black">
    <a:majorFont>
      <a:latin typeface="Helvetica Neue Medium"/>
      <a:ea typeface="Helvetica Neue Medium"/>
      <a:cs typeface="Helvetica Neue Medium"/>
    </a:majorFont>
    <a:minorFont>
      <a:latin typeface="Helvetica Neue Medium"/>
      <a:ea typeface="Helvetica Neue Medium"/>
      <a:cs typeface="Helvetica Neue Medium"/>
    </a:minorFont>
  </a:fontScheme>
  <a:fmtScheme name="Black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Black">
    <a:dk1>
      <a:srgbClr val="000000"/>
    </a:dk1>
    <a:lt1>
      <a:srgbClr val="FFFFFF"/>
    </a:lt1>
    <a:dk2>
      <a:srgbClr val="434343"/>
    </a:dk2>
    <a:lt2>
      <a:srgbClr val="A9A9A9"/>
    </a:lt2>
    <a:accent1>
      <a:srgbClr val="0076BA"/>
    </a:accent1>
    <a:accent2>
      <a:srgbClr val="00A89D"/>
    </a:accent2>
    <a:accent3>
      <a:srgbClr val="1DB100"/>
    </a:accent3>
    <a:accent4>
      <a:srgbClr val="F8BA00"/>
    </a:accent4>
    <a:accent5>
      <a:srgbClr val="EE220C"/>
    </a:accent5>
    <a:accent6>
      <a:srgbClr val="CB297B"/>
    </a:accent6>
    <a:hlink>
      <a:srgbClr val="0000FF"/>
    </a:hlink>
    <a:folHlink>
      <a:srgbClr val="FF00FF"/>
    </a:folHlink>
  </a:clrScheme>
  <a:fontScheme name="Black">
    <a:majorFont>
      <a:latin typeface="Helvetica Neue Medium"/>
      <a:ea typeface="Helvetica Neue Medium"/>
      <a:cs typeface="Helvetica Neue Medium"/>
    </a:majorFont>
    <a:minorFont>
      <a:latin typeface="Helvetica Neue Medium"/>
      <a:ea typeface="Helvetica Neue Medium"/>
      <a:cs typeface="Helvetica Neue Medium"/>
    </a:minorFont>
  </a:fontScheme>
  <a:fmtScheme name="Black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Black">
    <a:dk1>
      <a:srgbClr val="000000"/>
    </a:dk1>
    <a:lt1>
      <a:srgbClr val="FFFFFF"/>
    </a:lt1>
    <a:dk2>
      <a:srgbClr val="434343"/>
    </a:dk2>
    <a:lt2>
      <a:srgbClr val="A9A9A9"/>
    </a:lt2>
    <a:accent1>
      <a:srgbClr val="0076BA"/>
    </a:accent1>
    <a:accent2>
      <a:srgbClr val="00A89D"/>
    </a:accent2>
    <a:accent3>
      <a:srgbClr val="1DB100"/>
    </a:accent3>
    <a:accent4>
      <a:srgbClr val="F8BA00"/>
    </a:accent4>
    <a:accent5>
      <a:srgbClr val="EE220C"/>
    </a:accent5>
    <a:accent6>
      <a:srgbClr val="CB297B"/>
    </a:accent6>
    <a:hlink>
      <a:srgbClr val="0000FF"/>
    </a:hlink>
    <a:folHlink>
      <a:srgbClr val="FF00FF"/>
    </a:folHlink>
  </a:clrScheme>
  <a:fontScheme name="Black">
    <a:majorFont>
      <a:latin typeface="Helvetica Neue Medium"/>
      <a:ea typeface="Helvetica Neue Medium"/>
      <a:cs typeface="Helvetica Neue Medium"/>
    </a:majorFont>
    <a:minorFont>
      <a:latin typeface="Helvetica Neue Medium"/>
      <a:ea typeface="Helvetica Neue Medium"/>
      <a:cs typeface="Helvetica Neue Medium"/>
    </a:minorFont>
  </a:fontScheme>
  <a:fmtScheme name="Black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Black">
    <a:dk1>
      <a:srgbClr val="000000"/>
    </a:dk1>
    <a:lt1>
      <a:srgbClr val="FFFFFF"/>
    </a:lt1>
    <a:dk2>
      <a:srgbClr val="434343"/>
    </a:dk2>
    <a:lt2>
      <a:srgbClr val="A9A9A9"/>
    </a:lt2>
    <a:accent1>
      <a:srgbClr val="0076BA"/>
    </a:accent1>
    <a:accent2>
      <a:srgbClr val="00A89D"/>
    </a:accent2>
    <a:accent3>
      <a:srgbClr val="1DB100"/>
    </a:accent3>
    <a:accent4>
      <a:srgbClr val="F8BA00"/>
    </a:accent4>
    <a:accent5>
      <a:srgbClr val="EE220C"/>
    </a:accent5>
    <a:accent6>
      <a:srgbClr val="CB297B"/>
    </a:accent6>
    <a:hlink>
      <a:srgbClr val="0000FF"/>
    </a:hlink>
    <a:folHlink>
      <a:srgbClr val="FF00FF"/>
    </a:folHlink>
  </a:clrScheme>
  <a:fontScheme name="Black">
    <a:majorFont>
      <a:latin typeface="Helvetica Neue Medium"/>
      <a:ea typeface="Helvetica Neue Medium"/>
      <a:cs typeface="Helvetica Neue Medium"/>
    </a:majorFont>
    <a:minorFont>
      <a:latin typeface="Helvetica Neue Medium"/>
      <a:ea typeface="Helvetica Neue Medium"/>
      <a:cs typeface="Helvetica Neue Medium"/>
    </a:minorFont>
  </a:fontScheme>
  <a:fmtScheme name="Black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Black">
    <a:dk1>
      <a:srgbClr val="000000"/>
    </a:dk1>
    <a:lt1>
      <a:srgbClr val="FFFFFF"/>
    </a:lt1>
    <a:dk2>
      <a:srgbClr val="434343"/>
    </a:dk2>
    <a:lt2>
      <a:srgbClr val="A9A9A9"/>
    </a:lt2>
    <a:accent1>
      <a:srgbClr val="0076BA"/>
    </a:accent1>
    <a:accent2>
      <a:srgbClr val="00A89D"/>
    </a:accent2>
    <a:accent3>
      <a:srgbClr val="1DB100"/>
    </a:accent3>
    <a:accent4>
      <a:srgbClr val="F8BA00"/>
    </a:accent4>
    <a:accent5>
      <a:srgbClr val="EE220C"/>
    </a:accent5>
    <a:accent6>
      <a:srgbClr val="CB297B"/>
    </a:accent6>
    <a:hlink>
      <a:srgbClr val="0000FF"/>
    </a:hlink>
    <a:folHlink>
      <a:srgbClr val="FF00FF"/>
    </a:folHlink>
  </a:clrScheme>
  <a:fontScheme name="Black">
    <a:majorFont>
      <a:latin typeface="Helvetica Neue Medium"/>
      <a:ea typeface="Helvetica Neue Medium"/>
      <a:cs typeface="Helvetica Neue Medium"/>
    </a:majorFont>
    <a:minorFont>
      <a:latin typeface="Helvetica Neue Medium"/>
      <a:ea typeface="Helvetica Neue Medium"/>
      <a:cs typeface="Helvetica Neue Medium"/>
    </a:minorFont>
  </a:fontScheme>
  <a:fmtScheme name="Black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Black">
    <a:dk1>
      <a:srgbClr val="000000"/>
    </a:dk1>
    <a:lt1>
      <a:srgbClr val="FFFFFF"/>
    </a:lt1>
    <a:dk2>
      <a:srgbClr val="434343"/>
    </a:dk2>
    <a:lt2>
      <a:srgbClr val="A9A9A9"/>
    </a:lt2>
    <a:accent1>
      <a:srgbClr val="0076BA"/>
    </a:accent1>
    <a:accent2>
      <a:srgbClr val="00A89D"/>
    </a:accent2>
    <a:accent3>
      <a:srgbClr val="1DB100"/>
    </a:accent3>
    <a:accent4>
      <a:srgbClr val="F8BA00"/>
    </a:accent4>
    <a:accent5>
      <a:srgbClr val="EE220C"/>
    </a:accent5>
    <a:accent6>
      <a:srgbClr val="CB297B"/>
    </a:accent6>
    <a:hlink>
      <a:srgbClr val="0000FF"/>
    </a:hlink>
    <a:folHlink>
      <a:srgbClr val="FF00FF"/>
    </a:folHlink>
  </a:clrScheme>
  <a:fontScheme name="Black">
    <a:majorFont>
      <a:latin typeface="Helvetica Neue Medium"/>
      <a:ea typeface="Helvetica Neue Medium"/>
      <a:cs typeface="Helvetica Neue Medium"/>
    </a:majorFont>
    <a:minorFont>
      <a:latin typeface="Helvetica Neue Medium"/>
      <a:ea typeface="Helvetica Neue Medium"/>
      <a:cs typeface="Helvetica Neue Medium"/>
    </a:minorFont>
  </a:fontScheme>
  <a:fmtScheme name="Black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Black">
    <a:dk1>
      <a:srgbClr val="000000"/>
    </a:dk1>
    <a:lt1>
      <a:srgbClr val="FFFFFF"/>
    </a:lt1>
    <a:dk2>
      <a:srgbClr val="434343"/>
    </a:dk2>
    <a:lt2>
      <a:srgbClr val="A9A9A9"/>
    </a:lt2>
    <a:accent1>
      <a:srgbClr val="0076BA"/>
    </a:accent1>
    <a:accent2>
      <a:srgbClr val="00A89D"/>
    </a:accent2>
    <a:accent3>
      <a:srgbClr val="1DB100"/>
    </a:accent3>
    <a:accent4>
      <a:srgbClr val="F8BA00"/>
    </a:accent4>
    <a:accent5>
      <a:srgbClr val="EE220C"/>
    </a:accent5>
    <a:accent6>
      <a:srgbClr val="CB297B"/>
    </a:accent6>
    <a:hlink>
      <a:srgbClr val="0000FF"/>
    </a:hlink>
    <a:folHlink>
      <a:srgbClr val="FF00FF"/>
    </a:folHlink>
  </a:clrScheme>
  <a:fontScheme name="Black">
    <a:majorFont>
      <a:latin typeface="Helvetica Neue Medium"/>
      <a:ea typeface="Helvetica Neue Medium"/>
      <a:cs typeface="Helvetica Neue Medium"/>
    </a:majorFont>
    <a:minorFont>
      <a:latin typeface="Helvetica Neue Medium"/>
      <a:ea typeface="Helvetica Neue Medium"/>
      <a:cs typeface="Helvetica Neue Medium"/>
    </a:minorFont>
  </a:fontScheme>
  <a:fmtScheme name="Black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Black">
    <a:dk1>
      <a:srgbClr val="000000"/>
    </a:dk1>
    <a:lt1>
      <a:srgbClr val="FFFFFF"/>
    </a:lt1>
    <a:dk2>
      <a:srgbClr val="434343"/>
    </a:dk2>
    <a:lt2>
      <a:srgbClr val="A9A9A9"/>
    </a:lt2>
    <a:accent1>
      <a:srgbClr val="0076BA"/>
    </a:accent1>
    <a:accent2>
      <a:srgbClr val="00A89D"/>
    </a:accent2>
    <a:accent3>
      <a:srgbClr val="1DB100"/>
    </a:accent3>
    <a:accent4>
      <a:srgbClr val="F8BA00"/>
    </a:accent4>
    <a:accent5>
      <a:srgbClr val="EE220C"/>
    </a:accent5>
    <a:accent6>
      <a:srgbClr val="CB297B"/>
    </a:accent6>
    <a:hlink>
      <a:srgbClr val="0000FF"/>
    </a:hlink>
    <a:folHlink>
      <a:srgbClr val="FF00FF"/>
    </a:folHlink>
  </a:clrScheme>
  <a:fontScheme name="Black">
    <a:majorFont>
      <a:latin typeface="Helvetica Neue Medium"/>
      <a:ea typeface="Helvetica Neue Medium"/>
      <a:cs typeface="Helvetica Neue Medium"/>
    </a:majorFont>
    <a:minorFont>
      <a:latin typeface="Helvetica Neue Medium"/>
      <a:ea typeface="Helvetica Neue Medium"/>
      <a:cs typeface="Helvetica Neue Medium"/>
    </a:minorFont>
  </a:fontScheme>
  <a:fmtScheme name="Black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Black">
    <a:dk1>
      <a:srgbClr val="000000"/>
    </a:dk1>
    <a:lt1>
      <a:srgbClr val="FFFFFF"/>
    </a:lt1>
    <a:dk2>
      <a:srgbClr val="434343"/>
    </a:dk2>
    <a:lt2>
      <a:srgbClr val="A9A9A9"/>
    </a:lt2>
    <a:accent1>
      <a:srgbClr val="0076BA"/>
    </a:accent1>
    <a:accent2>
      <a:srgbClr val="00A89D"/>
    </a:accent2>
    <a:accent3>
      <a:srgbClr val="1DB100"/>
    </a:accent3>
    <a:accent4>
      <a:srgbClr val="F8BA00"/>
    </a:accent4>
    <a:accent5>
      <a:srgbClr val="EE220C"/>
    </a:accent5>
    <a:accent6>
      <a:srgbClr val="CB297B"/>
    </a:accent6>
    <a:hlink>
      <a:srgbClr val="0000FF"/>
    </a:hlink>
    <a:folHlink>
      <a:srgbClr val="FF00FF"/>
    </a:folHlink>
  </a:clrScheme>
  <a:fontScheme name="Black">
    <a:majorFont>
      <a:latin typeface="Helvetica Neue Medium"/>
      <a:ea typeface="Helvetica Neue Medium"/>
      <a:cs typeface="Helvetica Neue Medium"/>
    </a:majorFont>
    <a:minorFont>
      <a:latin typeface="Helvetica Neue Medium"/>
      <a:ea typeface="Helvetica Neue Medium"/>
      <a:cs typeface="Helvetica Neue Medium"/>
    </a:minorFont>
  </a:fontScheme>
  <a:fmtScheme name="Black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Black">
    <a:dk1>
      <a:srgbClr val="000000"/>
    </a:dk1>
    <a:lt1>
      <a:srgbClr val="FFFFFF"/>
    </a:lt1>
    <a:dk2>
      <a:srgbClr val="434343"/>
    </a:dk2>
    <a:lt2>
      <a:srgbClr val="A9A9A9"/>
    </a:lt2>
    <a:accent1>
      <a:srgbClr val="0076BA"/>
    </a:accent1>
    <a:accent2>
      <a:srgbClr val="00A89D"/>
    </a:accent2>
    <a:accent3>
      <a:srgbClr val="1DB100"/>
    </a:accent3>
    <a:accent4>
      <a:srgbClr val="F8BA00"/>
    </a:accent4>
    <a:accent5>
      <a:srgbClr val="EE220C"/>
    </a:accent5>
    <a:accent6>
      <a:srgbClr val="CB297B"/>
    </a:accent6>
    <a:hlink>
      <a:srgbClr val="0000FF"/>
    </a:hlink>
    <a:folHlink>
      <a:srgbClr val="FF00FF"/>
    </a:folHlink>
  </a:clrScheme>
  <a:fontScheme name="Black">
    <a:majorFont>
      <a:latin typeface="Helvetica Neue Medium"/>
      <a:ea typeface="Helvetica Neue Medium"/>
      <a:cs typeface="Helvetica Neue Medium"/>
    </a:majorFont>
    <a:minorFont>
      <a:latin typeface="Helvetica Neue Medium"/>
      <a:ea typeface="Helvetica Neue Medium"/>
      <a:cs typeface="Helvetica Neue Medium"/>
    </a:minorFont>
  </a:fontScheme>
  <a:fmtScheme name="Black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13390</TotalTime>
  <Words>993</Words>
  <Application>Microsoft Office PowerPoint</Application>
  <PresentationFormat>Экран (16:9)</PresentationFormat>
  <Paragraphs>122</Paragraphs>
  <Slides>28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9" baseType="lpstr">
      <vt:lpstr>Gotham Pro Black</vt:lpstr>
      <vt:lpstr>Roboto</vt:lpstr>
      <vt:lpstr>DIN Pro Cond Medium</vt:lpstr>
      <vt:lpstr>Calibri Light</vt:lpstr>
      <vt:lpstr>DIN Pro Light</vt:lpstr>
      <vt:lpstr>DIN Pro Bold</vt:lpstr>
      <vt:lpstr>Arial</vt:lpstr>
      <vt:lpstr>Calibri</vt:lpstr>
      <vt:lpstr>Gotham Pro Light</vt:lpstr>
      <vt:lpstr>GothamPro-Light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User5</cp:lastModifiedBy>
  <cp:revision>262</cp:revision>
  <dcterms:created xsi:type="dcterms:W3CDTF">2019-07-23T11:34:15Z</dcterms:created>
  <dcterms:modified xsi:type="dcterms:W3CDTF">2024-10-09T08:25:26Z</dcterms:modified>
</cp:coreProperties>
</file>