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710" r:id="rId2"/>
  </p:sldMasterIdLst>
  <p:notesMasterIdLst>
    <p:notesMasterId r:id="rId32"/>
  </p:notesMasterIdLst>
  <p:sldIdLst>
    <p:sldId id="440" r:id="rId3"/>
    <p:sldId id="264" r:id="rId4"/>
    <p:sldId id="392" r:id="rId5"/>
    <p:sldId id="369" r:id="rId6"/>
    <p:sldId id="407" r:id="rId7"/>
    <p:sldId id="350" r:id="rId8"/>
    <p:sldId id="351" r:id="rId9"/>
    <p:sldId id="370" r:id="rId10"/>
    <p:sldId id="371" r:id="rId11"/>
    <p:sldId id="411" r:id="rId12"/>
    <p:sldId id="412" r:id="rId13"/>
    <p:sldId id="376" r:id="rId14"/>
    <p:sldId id="441" r:id="rId15"/>
    <p:sldId id="413" r:id="rId16"/>
    <p:sldId id="442" r:id="rId17"/>
    <p:sldId id="378" r:id="rId18"/>
    <p:sldId id="444" r:id="rId19"/>
    <p:sldId id="445" r:id="rId20"/>
    <p:sldId id="446" r:id="rId21"/>
    <p:sldId id="457" r:id="rId22"/>
    <p:sldId id="448" r:id="rId23"/>
    <p:sldId id="449" r:id="rId24"/>
    <p:sldId id="450" r:id="rId25"/>
    <p:sldId id="451" r:id="rId26"/>
    <p:sldId id="452" r:id="rId27"/>
    <p:sldId id="453" r:id="rId28"/>
    <p:sldId id="454" r:id="rId29"/>
    <p:sldId id="455" r:id="rId30"/>
    <p:sldId id="456" r:id="rId31"/>
  </p:sldIdLst>
  <p:sldSz cx="9144000" cy="5143500" type="screen16x9"/>
  <p:notesSz cx="6797675" cy="9928225"/>
  <p:embeddedFontLst>
    <p:embeddedFont>
      <p:font typeface="Microsoft Sans Serif" panose="020B0604020202020204" pitchFamily="34" charset="0"/>
      <p:regular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Roboto Black" panose="02000000000000000000" pitchFamily="2" charset="0"/>
      <p:regular r:id="rId38"/>
      <p:bold r:id="rId39"/>
      <p:italic r:id="rId40"/>
      <p:boldItalic r:id="rId41"/>
    </p:embeddedFont>
    <p:embeddedFont>
      <p:font typeface="Roboto Light" panose="02000000000000000000" pitchFamily="2" charset="0"/>
      <p:regular r:id="rId42"/>
      <p:bold r:id="rId43"/>
      <p:italic r:id="rId44"/>
      <p:boldItalic r:id="rId45"/>
    </p:embeddedFont>
    <p:embeddedFont>
      <p:font typeface="Roboto Medium" panose="02000000000000000000" pitchFamily="2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554" userDrawn="1">
          <p15:clr>
            <a:srgbClr val="A4A3A4"/>
          </p15:clr>
        </p15:guide>
        <p15:guide id="5" pos="4717" userDrawn="1">
          <p15:clr>
            <a:srgbClr val="A4A3A4"/>
          </p15:clr>
        </p15:guide>
        <p15:guide id="6" orient="horz" pos="2414" userDrawn="1">
          <p15:clr>
            <a:srgbClr val="A4A3A4"/>
          </p15:clr>
        </p15:guide>
        <p15:guide id="7" orient="horz" pos="3117" userDrawn="1">
          <p15:clr>
            <a:srgbClr val="A4A3A4"/>
          </p15:clr>
        </p15:guide>
        <p15:guide id="8" pos="397" userDrawn="1">
          <p15:clr>
            <a:srgbClr val="A4A3A4"/>
          </p15:clr>
        </p15:guide>
        <p15:guide id="9" pos="5567" userDrawn="1">
          <p15:clr>
            <a:srgbClr val="A4A3A4"/>
          </p15:clr>
        </p15:guide>
        <p15:guide id="12" pos="4989" userDrawn="1">
          <p15:clr>
            <a:srgbClr val="A4A3A4"/>
          </p15:clr>
        </p15:guide>
        <p15:guide id="13" orient="horz" pos="962" userDrawn="1">
          <p15:clr>
            <a:srgbClr val="A4A3A4"/>
          </p15:clr>
        </p15:guide>
        <p15:guide id="14" orient="horz" pos="758" userDrawn="1">
          <p15:clr>
            <a:srgbClr val="A4A3A4"/>
          </p15:clr>
        </p15:guide>
        <p15:guide id="15" orient="horz" pos="1234" userDrawn="1">
          <p15:clr>
            <a:srgbClr val="A4A3A4"/>
          </p15:clr>
        </p15:guide>
        <p15:guide id="16" pos="4445" userDrawn="1">
          <p15:clr>
            <a:srgbClr val="A4A3A4"/>
          </p15:clr>
        </p15:guide>
        <p15:guide id="17" orient="horz" pos="1484" userDrawn="1">
          <p15:clr>
            <a:srgbClr val="A4A3A4"/>
          </p15:clr>
        </p15:guide>
        <p15:guide id="18" orient="horz" pos="187" userDrawn="1">
          <p15:clr>
            <a:srgbClr val="A4A3A4"/>
          </p15:clr>
        </p15:guide>
        <p15:guide id="19" orient="horz" pos="441" userDrawn="1">
          <p15:clr>
            <a:srgbClr val="A4A3A4"/>
          </p15:clr>
        </p15:guide>
        <p15:guide id="20" pos="708" userDrawn="1">
          <p15:clr>
            <a:srgbClr val="A4A3A4"/>
          </p15:clr>
        </p15:guide>
        <p15:guide id="21" pos="1587" userDrawn="1">
          <p15:clr>
            <a:srgbClr val="A4A3A4"/>
          </p15:clr>
        </p15:guide>
        <p15:guide id="22" pos="40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3B1D"/>
    <a:srgbClr val="213C62"/>
    <a:srgbClr val="00365D"/>
    <a:srgbClr val="A5A7A5"/>
    <a:srgbClr val="003A62"/>
    <a:srgbClr val="BB3C1A"/>
    <a:srgbClr val="A5A6A6"/>
    <a:srgbClr val="2C75B6"/>
    <a:srgbClr val="A6A6A6"/>
    <a:srgbClr val="003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7" autoAdjust="0"/>
    <p:restoredTop sz="99283" autoAdjust="0"/>
  </p:normalViewPr>
  <p:slideViewPr>
    <p:cSldViewPr snapToGrid="0" snapToObjects="1">
      <p:cViewPr varScale="1">
        <p:scale>
          <a:sx n="119" d="100"/>
          <a:sy n="119" d="100"/>
        </p:scale>
        <p:origin x="714" y="102"/>
      </p:cViewPr>
      <p:guideLst>
        <p:guide pos="554"/>
        <p:guide pos="4717"/>
        <p:guide orient="horz" pos="2414"/>
        <p:guide orient="horz" pos="3117"/>
        <p:guide pos="397"/>
        <p:guide pos="5567"/>
        <p:guide pos="4989"/>
        <p:guide orient="horz" pos="962"/>
        <p:guide orient="horz" pos="758"/>
        <p:guide orient="horz" pos="1234"/>
        <p:guide pos="4445"/>
        <p:guide orient="horz" pos="1484"/>
        <p:guide orient="horz" pos="187"/>
        <p:guide orient="horz" pos="441"/>
        <p:guide pos="708"/>
        <p:guide pos="1587"/>
        <p:guide pos="40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9"/>
          <c:w val="0.58595320836609355"/>
          <c:h val="0.753431053334130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BA3B1D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solidFill>
                <a:srgbClr val="BA3B1D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strRef>
              <c:f>Лист1!$A$2:$A$3</c:f>
              <c:strCache>
                <c:ptCount val="2"/>
                <c:pt idx="0">
                  <c:v>Мужчны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6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7"/>
          <c:w val="0.58595320836609266"/>
          <c:h val="0.75343105333413019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7"/>
          <c:w val="0.58595320836609266"/>
          <c:h val="0.753431053334130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7"/>
          <c:w val="0.58595320836609266"/>
          <c:h val="0.753431053334130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88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6967551283"/>
          <c:y val="0.18194326467048963"/>
          <c:w val="0.58595320836609266"/>
          <c:h val="0.753431053334130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73232342366121"/>
          <c:y val="0.12316289240738927"/>
          <c:w val="0.58595320836609266"/>
          <c:h val="0.753431053334130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3A63"/>
              </a:solidFill>
              <a:ln w="19050">
                <a:noFill/>
              </a:ln>
              <a:effectLst>
                <a:outerShdw blurRad="571500" dist="190500" dir="2400000" algn="ctr" rotWithShape="0">
                  <a:srgbClr val="003A63">
                    <a:alpha val="4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C-754E-A737-B9A2F6CC089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C-754E-A737-B9A2F6CC0894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74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C-754E-A737-B9A2F6CC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774007573244718E-2"/>
          <c:y val="0.15347794341242088"/>
          <c:w val="0.92571107095443106"/>
          <c:h val="0.537490381280693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89-8043-9143-C7AB81676937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89-8043-9143-C7AB81676937}"/>
              </c:ext>
            </c:extLst>
          </c:dPt>
          <c:dPt>
            <c:idx val="3"/>
            <c:invertIfNegative val="0"/>
            <c:bubble3D val="0"/>
            <c:spPr>
              <a:solidFill>
                <a:srgbClr val="BA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7C-4C6F-9F3B-CF18624C90E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A89-8043-9143-C7AB81676937}"/>
              </c:ext>
            </c:extLst>
          </c:dPt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00" b="1" i="0" u="none" strike="noStrike" kern="1200" baseline="0">
                      <a:solidFill>
                        <a:srgbClr val="A6A6A6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A89-8043-9143-C7AB81676937}"/>
                </c:ext>
              </c:extLst>
            </c:dLbl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1" i="0" u="none" strike="noStrike" kern="1200" baseline="0">
                      <a:solidFill>
                        <a:srgbClr val="A6A6A6"/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A89-8043-9143-C7AB8167693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D3F510E-F4B3-44BB-9BB2-03E3F8F851D8}" type="VALUE">
                      <a:rPr lang="en-US" sz="1200">
                        <a:solidFill>
                          <a:srgbClr val="BA3B1D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E7C-4C6F-9F3B-CF18624C90E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A89-8043-9143-C7AB8167693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A6A6A6"/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Европа Плюс</c:v>
                </c:pt>
                <c:pt idx="1">
                  <c:v>Авторадио</c:v>
                </c:pt>
                <c:pt idx="2">
                  <c:v>Радио СИ</c:v>
                </c:pt>
                <c:pt idx="3">
                  <c:v>Ретро FM</c:v>
                </c:pt>
                <c:pt idx="4">
                  <c:v>Русское Радио</c:v>
                </c:pt>
                <c:pt idx="5">
                  <c:v>Радио Дача</c:v>
                </c:pt>
                <c:pt idx="6">
                  <c:v>Дорожное радио</c:v>
                </c:pt>
                <c:pt idx="7">
                  <c:v>Радио Пилот</c:v>
                </c:pt>
                <c:pt idx="8">
                  <c:v>Юмор FM</c:v>
                </c:pt>
                <c:pt idx="9">
                  <c:v>Радио Шансон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380.65800000000002</c:v>
                </c:pt>
                <c:pt idx="1">
                  <c:v>354.41300000000001</c:v>
                </c:pt>
                <c:pt idx="2">
                  <c:v>321.67399999999998</c:v>
                </c:pt>
                <c:pt idx="3">
                  <c:v>309.59300000000002</c:v>
                </c:pt>
                <c:pt idx="4">
                  <c:v>306.17200000000003</c:v>
                </c:pt>
                <c:pt idx="5">
                  <c:v>304.63</c:v>
                </c:pt>
                <c:pt idx="6">
                  <c:v>301.73200000000003</c:v>
                </c:pt>
                <c:pt idx="7">
                  <c:v>295.39400000000001</c:v>
                </c:pt>
                <c:pt idx="8">
                  <c:v>293.72500000000002</c:v>
                </c:pt>
                <c:pt idx="9">
                  <c:v>252.74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89-8043-9143-C7AB81676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6"/>
        <c:overlap val="-27"/>
        <c:axId val="-897858832"/>
        <c:axId val="-897861008"/>
      </c:barChart>
      <c:catAx>
        <c:axId val="-89785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pPr>
            <a:endParaRPr lang="ru-RU"/>
          </a:p>
        </c:txPr>
        <c:crossAx val="-897861008"/>
        <c:crosses val="autoZero"/>
        <c:auto val="1"/>
        <c:lblAlgn val="ctr"/>
        <c:lblOffset val="100"/>
        <c:noMultiLvlLbl val="0"/>
      </c:catAx>
      <c:valAx>
        <c:axId val="-897861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9785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348093306635515E-2"/>
          <c:y val="6.8547059746006361E-2"/>
          <c:w val="0.93118543322494207"/>
          <c:h val="0.5718586948696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EE-184E-B4A3-8C2CFAB02ED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EE-184E-B4A3-8C2CFAB02ED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EEE-184E-B4A3-8C2CFAB02ED5}"/>
              </c:ext>
            </c:extLst>
          </c:dPt>
          <c:dPt>
            <c:idx val="3"/>
            <c:invertIfNegative val="0"/>
            <c:bubble3D val="0"/>
            <c:spPr>
              <a:solidFill>
                <a:srgbClr val="BA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EEE-184E-B4A3-8C2CFAB02ED5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EEE-184E-B4A3-8C2CFAB02ED5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EEE-184E-B4A3-8C2CFAB02ED5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EEE-184E-B4A3-8C2CFAB02ED5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EEE-184E-B4A3-8C2CFAB02ED5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EEE-184E-B4A3-8C2CFAB02ED5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EEE-184E-B4A3-8C2CFAB02ED5}"/>
              </c:ext>
            </c:extLst>
          </c:dPt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EEE-184E-B4A3-8C2CFAB02ED5}"/>
                </c:ext>
              </c:extLst>
            </c:dLbl>
            <c:dLbl>
              <c:idx val="1"/>
              <c:layout>
                <c:manualLayout>
                  <c:x val="0"/>
                  <c:y val="-1.19617281212222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900" b="1" i="0" u="none" strike="noStrike" kern="1200" baseline="0" dirty="0">
                        <a:solidFill>
                          <a:prstClr val="white">
                            <a:lumMod val="65000"/>
                          </a:prst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defRPr>
                    </a:pPr>
                    <a:fld id="{F8B54731-1EF5-49B0-A37F-D9EF3EC3EBEC}" type="VALUE">
                      <a:rPr lang="en-US" sz="900" b="1" i="0" u="none" strike="noStrike" kern="1200" baseline="0" dirty="0">
                        <a:solidFill>
                          <a:prstClr val="white">
                            <a:lumMod val="65000"/>
                          </a:prst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rPr>
                      <a:pPr algn="ctr" rtl="0">
                        <a:defRPr lang="en-US" sz="900" b="1" dirty="0">
                          <a:solidFill>
                            <a:prstClr val="white">
                              <a:lumMod val="65000"/>
                            </a:prstClr>
                          </a:solidFill>
                          <a:latin typeface="Roboto Black" panose="020B0604020202020204" charset="0"/>
                          <a:ea typeface="Roboto Black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 dirty="0">
                      <a:solidFill>
                        <a:prstClr val="white">
                          <a:lumMod val="65000"/>
                        </a:prst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EEE-184E-B4A3-8C2CFAB02ED5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9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defRPr>
                    </a:pPr>
                    <a:fld id="{BFD60387-7F7D-48FF-BD81-56C225B790AE}" type="VALUE">
                      <a:rPr lang="en-US" sz="9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rPr>
                      <a:pPr algn="ctr" rtl="0">
                        <a:defRPr lang="en-US" sz="900" b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 Black" panose="020B0604020202020204" charset="0"/>
                          <a:ea typeface="Roboto Black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EEE-184E-B4A3-8C2CFAB02ED5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9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defRPr>
                    </a:pPr>
                    <a:fld id="{D51401AC-1655-472D-AEBF-8FFFF16AD440}" type="VALUE">
                      <a:rPr lang="en-US" sz="1050">
                        <a:solidFill>
                          <a:srgbClr val="BA3B1D"/>
                        </a:solidFill>
                      </a:rPr>
                      <a:pPr algn="ctr" rtl="0">
                        <a:defRPr lang="en-US" sz="900" b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 Black" panose="020B0604020202020204" charset="0"/>
                          <a:ea typeface="Roboto Black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EEE-184E-B4A3-8C2CFAB02ED5}"/>
                </c:ext>
              </c:extLst>
            </c:dLbl>
            <c:dLbl>
              <c:idx val="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EEE-184E-B4A3-8C2CFAB02ED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Roboto Black" panose="020B0604020202020204" charset="0"/>
                    <a:ea typeface="Roboto Black" panose="020B060402020202020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Лист1!$A$2:$A$22</c:f>
              <c:strCache>
                <c:ptCount val="21"/>
                <c:pt idx="0">
                  <c:v>Радио СИ</c:v>
                </c:pt>
                <c:pt idx="1">
                  <c:v>Европа Плюс</c:v>
                </c:pt>
                <c:pt idx="2">
                  <c:v>Авторадио</c:v>
                </c:pt>
                <c:pt idx="3">
                  <c:v>Ретро FM</c:v>
                </c:pt>
                <c:pt idx="4">
                  <c:v>Радио Пилот</c:v>
                </c:pt>
                <c:pt idx="5">
                  <c:v>Русское Радио</c:v>
                </c:pt>
                <c:pt idx="6">
                  <c:v>Радио Дача</c:v>
                </c:pt>
                <c:pt idx="7">
                  <c:v>Юмор FM</c:v>
                </c:pt>
                <c:pt idx="8">
                  <c:v>Дорожное радио</c:v>
                </c:pt>
                <c:pt idx="9">
                  <c:v>Радио Шансон</c:v>
                </c:pt>
                <c:pt idx="10">
                  <c:v>Джем FM</c:v>
                </c:pt>
                <c:pt idx="11">
                  <c:v>Хит FM</c:v>
                </c:pt>
                <c:pt idx="12">
                  <c:v>Comedy Radio</c:v>
                </c:pt>
                <c:pt idx="13">
                  <c:v>Business FM</c:v>
                </c:pt>
                <c:pt idx="14">
                  <c:v>Радио Монте-Карло</c:v>
                </c:pt>
                <c:pt idx="15">
                  <c:v>Радио ENERGY</c:v>
                </c:pt>
                <c:pt idx="16">
                  <c:v>Детское Радио</c:v>
                </c:pt>
                <c:pt idx="17">
                  <c:v>Новое Радио</c:v>
                </c:pt>
                <c:pt idx="18">
                  <c:v>Радио Рекорд</c:v>
                </c:pt>
                <c:pt idx="19">
                  <c:v>Радио Комсомольская правда / Радио КП</c:v>
                </c:pt>
                <c:pt idx="20">
                  <c:v>Радио Звезда</c:v>
                </c:pt>
              </c:strCache>
            </c:str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234.20500000000001</c:v>
                </c:pt>
                <c:pt idx="1">
                  <c:v>222.87</c:v>
                </c:pt>
                <c:pt idx="2">
                  <c:v>216.79400000000001</c:v>
                </c:pt>
                <c:pt idx="3">
                  <c:v>199.09200000000001</c:v>
                </c:pt>
                <c:pt idx="4">
                  <c:v>197.90299999999999</c:v>
                </c:pt>
                <c:pt idx="5">
                  <c:v>194.714</c:v>
                </c:pt>
                <c:pt idx="6">
                  <c:v>183.446</c:v>
                </c:pt>
                <c:pt idx="7">
                  <c:v>181.09700000000001</c:v>
                </c:pt>
                <c:pt idx="8">
                  <c:v>169.602</c:v>
                </c:pt>
                <c:pt idx="9">
                  <c:v>156.72</c:v>
                </c:pt>
                <c:pt idx="10">
                  <c:v>142.01900000000001</c:v>
                </c:pt>
                <c:pt idx="11">
                  <c:v>133.387</c:v>
                </c:pt>
                <c:pt idx="12">
                  <c:v>125.184</c:v>
                </c:pt>
                <c:pt idx="13">
                  <c:v>122.834</c:v>
                </c:pt>
                <c:pt idx="14">
                  <c:v>122.334</c:v>
                </c:pt>
                <c:pt idx="15">
                  <c:v>105.492</c:v>
                </c:pt>
                <c:pt idx="16">
                  <c:v>82.587000000000003</c:v>
                </c:pt>
                <c:pt idx="17">
                  <c:v>81.054000000000002</c:v>
                </c:pt>
                <c:pt idx="18">
                  <c:v>80.02</c:v>
                </c:pt>
                <c:pt idx="19">
                  <c:v>70.057000000000002</c:v>
                </c:pt>
                <c:pt idx="20">
                  <c:v>64.616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EEE-184E-B4A3-8C2CFAB02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7"/>
        <c:axId val="-897855024"/>
        <c:axId val="-897858288"/>
      </c:barChart>
      <c:catAx>
        <c:axId val="-89785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  <c:crossAx val="-897858288"/>
        <c:crosses val="autoZero"/>
        <c:auto val="1"/>
        <c:lblAlgn val="ctr"/>
        <c:lblOffset val="100"/>
        <c:noMultiLvlLbl val="0"/>
      </c:catAx>
      <c:valAx>
        <c:axId val="-897858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9785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348093306635515E-2"/>
          <c:y val="6.8547059746006361E-2"/>
          <c:w val="0.93118543322494207"/>
          <c:h val="0.57185869486965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EE-184E-B4A3-8C2CFAB02ED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EE-184E-B4A3-8C2CFAB02ED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EEE-184E-B4A3-8C2CFAB02ED5}"/>
              </c:ext>
            </c:extLst>
          </c:dPt>
          <c:dPt>
            <c:idx val="3"/>
            <c:invertIfNegative val="0"/>
            <c:bubble3D val="0"/>
            <c:spPr>
              <a:solidFill>
                <a:srgbClr val="BA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EEE-184E-B4A3-8C2CFAB02ED5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EEE-184E-B4A3-8C2CFAB02ED5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EEE-184E-B4A3-8C2CFAB02ED5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EEE-184E-B4A3-8C2CFAB02ED5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EEE-184E-B4A3-8C2CFAB02ED5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EEE-184E-B4A3-8C2CFAB02ED5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EEE-184E-B4A3-8C2CFAB02ED5}"/>
              </c:ext>
            </c:extLst>
          </c:dPt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EEE-184E-B4A3-8C2CFAB02ED5}"/>
                </c:ext>
              </c:extLst>
            </c:dLbl>
            <c:dLbl>
              <c:idx val="1"/>
              <c:layout>
                <c:manualLayout>
                  <c:x val="0"/>
                  <c:y val="-1.1961728121222271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EE-184E-B4A3-8C2CFAB02ED5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900" b="1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defRPr>
                    </a:pPr>
                    <a:fld id="{BFD60387-7F7D-48FF-BD81-56C225B790AE}" type="VALUE">
                      <a:rPr lang="en-US" sz="900" b="1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rPr>
                      <a:pPr algn="ctr" rtl="0">
                        <a:defRPr lang="en-US" sz="900" b="1">
                          <a:solidFill>
                            <a:prstClr val="white">
                              <a:lumMod val="65000"/>
                            </a:prstClr>
                          </a:solidFill>
                          <a:latin typeface="Roboto Black" panose="020B0604020202020204" charset="0"/>
                          <a:ea typeface="Roboto Black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prstClr val="white">
                          <a:lumMod val="65000"/>
                        </a:prst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EEE-184E-B4A3-8C2CFAB02ED5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800" b="1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 Black" panose="020B0604020202020204" charset="0"/>
                        <a:ea typeface="Roboto Black" panose="020B0604020202020204" charset="0"/>
                        <a:cs typeface="+mn-cs"/>
                      </a:defRPr>
                    </a:pPr>
                    <a:fld id="{B125E6A1-187D-40C4-A01C-CF615E3E3224}" type="VALUE">
                      <a:rPr lang="en-US" sz="1000">
                        <a:solidFill>
                          <a:srgbClr val="BA3B1D"/>
                        </a:solidFill>
                      </a:rPr>
                      <a:pPr algn="ctr" rtl="0">
                        <a:defRPr lang="en-US" sz="800" b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 Black" panose="020B0604020202020204" charset="0"/>
                          <a:ea typeface="Roboto Black" panose="020B060402020202020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8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EEE-184E-B4A3-8C2CFAB02ED5}"/>
                </c:ext>
              </c:extLst>
            </c:dLbl>
            <c:dLbl>
              <c:idx val="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900" b="1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 Black" panose="020B0604020202020204" charset="0"/>
                      <a:ea typeface="Roboto Black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EEE-184E-B4A3-8C2CFAB02ED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Roboto Black" panose="020B0604020202020204" charset="0"/>
                    <a:ea typeface="Roboto Black" panose="020B060402020202020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Лист1!$A$2:$A$23</c:f>
              <c:strCache>
                <c:ptCount val="22"/>
                <c:pt idx="0">
                  <c:v>Радио СИ</c:v>
                </c:pt>
                <c:pt idx="1">
                  <c:v>Радио Пилот</c:v>
                </c:pt>
                <c:pt idx="2">
                  <c:v>Европа Плюс</c:v>
                </c:pt>
                <c:pt idx="3">
                  <c:v>Ретро FM</c:v>
                </c:pt>
                <c:pt idx="4">
                  <c:v>Авторадио</c:v>
                </c:pt>
                <c:pt idx="5">
                  <c:v>Юмор FM</c:v>
                </c:pt>
                <c:pt idx="6">
                  <c:v>Business FM</c:v>
                </c:pt>
                <c:pt idx="7">
                  <c:v>Русское Радио</c:v>
                </c:pt>
                <c:pt idx="8">
                  <c:v>Дорожное радио</c:v>
                </c:pt>
                <c:pt idx="9">
                  <c:v>Радио Дача</c:v>
                </c:pt>
                <c:pt idx="10">
                  <c:v>Радио Шансон</c:v>
                </c:pt>
                <c:pt idx="11">
                  <c:v>Comedy Radio</c:v>
                </c:pt>
                <c:pt idx="12">
                  <c:v>Радио Монте-Карло</c:v>
                </c:pt>
                <c:pt idx="13">
                  <c:v>Джем FM</c:v>
                </c:pt>
                <c:pt idx="14">
                  <c:v>Хит FM</c:v>
                </c:pt>
                <c:pt idx="15">
                  <c:v>Радио Комсомольская правда / Радио КП</c:v>
                </c:pt>
                <c:pt idx="16">
                  <c:v>Радио Рекорд</c:v>
                </c:pt>
                <c:pt idx="17">
                  <c:v>Радио ENERGY</c:v>
                </c:pt>
                <c:pt idx="18">
                  <c:v>Радио Звезда</c:v>
                </c:pt>
                <c:pt idx="19">
                  <c:v>Детское Радио</c:v>
                </c:pt>
                <c:pt idx="20">
                  <c:v>Новое Радио</c:v>
                </c:pt>
                <c:pt idx="21">
                  <c:v>STUDIO 21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128.57400000000001</c:v>
                </c:pt>
                <c:pt idx="1">
                  <c:v>112.581</c:v>
                </c:pt>
                <c:pt idx="2">
                  <c:v>106.004</c:v>
                </c:pt>
                <c:pt idx="3">
                  <c:v>103.27800000000001</c:v>
                </c:pt>
                <c:pt idx="4">
                  <c:v>100.581</c:v>
                </c:pt>
                <c:pt idx="5">
                  <c:v>97.6</c:v>
                </c:pt>
                <c:pt idx="6">
                  <c:v>92.626000000000005</c:v>
                </c:pt>
                <c:pt idx="7">
                  <c:v>89.433999999999997</c:v>
                </c:pt>
                <c:pt idx="8">
                  <c:v>87.367999999999995</c:v>
                </c:pt>
                <c:pt idx="9">
                  <c:v>85.617999999999995</c:v>
                </c:pt>
                <c:pt idx="10">
                  <c:v>85.48</c:v>
                </c:pt>
                <c:pt idx="11">
                  <c:v>74.61</c:v>
                </c:pt>
                <c:pt idx="12">
                  <c:v>73.150999999999996</c:v>
                </c:pt>
                <c:pt idx="13">
                  <c:v>69.677999999999997</c:v>
                </c:pt>
                <c:pt idx="14">
                  <c:v>64.911000000000001</c:v>
                </c:pt>
                <c:pt idx="15">
                  <c:v>54.396000000000001</c:v>
                </c:pt>
                <c:pt idx="16">
                  <c:v>53.886000000000003</c:v>
                </c:pt>
                <c:pt idx="17">
                  <c:v>49.335999999999999</c:v>
                </c:pt>
                <c:pt idx="18">
                  <c:v>47.24</c:v>
                </c:pt>
                <c:pt idx="19">
                  <c:v>44.363</c:v>
                </c:pt>
                <c:pt idx="20">
                  <c:v>37.536999999999999</c:v>
                </c:pt>
                <c:pt idx="21">
                  <c:v>24.257999999999999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EEE-184E-B4A3-8C2CFAB02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7"/>
        <c:axId val="-897845776"/>
        <c:axId val="-897847408"/>
      </c:barChart>
      <c:catAx>
        <c:axId val="-89784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  <c:crossAx val="-897847408"/>
        <c:crosses val="autoZero"/>
        <c:auto val="1"/>
        <c:lblAlgn val="ctr"/>
        <c:lblOffset val="100"/>
        <c:noMultiLvlLbl val="0"/>
      </c:catAx>
      <c:valAx>
        <c:axId val="-897847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97845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07488039329666"/>
          <c:y val="0.14236298072073592"/>
          <c:w val="0.49498452015191058"/>
          <c:h val="0.6939486733021229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-897856112"/>
        <c:axId val="-897856656"/>
      </c:barChart>
      <c:catAx>
        <c:axId val="-897856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4177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  <c:crossAx val="-897856656"/>
        <c:crosses val="autoZero"/>
        <c:auto val="1"/>
        <c:lblAlgn val="ctr"/>
        <c:lblOffset val="100"/>
        <c:noMultiLvlLbl val="0"/>
      </c:catAx>
      <c:valAx>
        <c:axId val="-897856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9785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Roboto" panose="020B0604020202020204" charset="0"/>
          <a:ea typeface="Roboto" panose="020B0604020202020204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38795996529031"/>
          <c:y val="0.15318876039708165"/>
          <c:w val="0.52153830270673385"/>
          <c:h val="0.686731486851223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B7E-4628-B624-3E0F1074F0E4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B7E-4628-B624-3E0F1074F0E4}"/>
              </c:ext>
            </c:extLst>
          </c:dPt>
          <c:dPt>
            <c:idx val="3"/>
            <c:invertIfNegative val="0"/>
            <c:bubble3D val="0"/>
            <c:spPr>
              <a:solidFill>
                <a:srgbClr val="BA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B7E-4628-B624-3E0F1074F0E4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B7E-4628-B624-3E0F1074F0E4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B7E-4628-B624-3E0F1074F0E4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B7E-4628-B624-3E0F1074F0E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BB7E-4628-B624-3E0F1074F0E4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BB7E-4628-B624-3E0F1074F0E4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B7E-4628-B624-3E0F1074F0E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0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E2929A6B-6E6B-4BAF-8690-E20F66740B10}" type="VALUE">
                      <a:rPr lang="en-US" sz="1050" b="0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050" b="0" i="0" u="none" strike="noStrike" kern="1200" baseline="0">
                          <a:solidFill>
                            <a:prstClr val="white">
                              <a:lumMod val="65000"/>
                            </a:prstClr>
                          </a:solidFill>
                          <a:latin typeface="Roboto" panose="020B0604020202020204" charset="0"/>
                          <a:ea typeface="Roboto" panose="020B0604020202020204" charset="0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B7E-4628-B624-3E0F1074F0E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050" b="0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FD4512FB-2162-48CB-85F0-873110D5DE15}" type="VALUE">
                      <a:rPr lang="en-US" sz="1050" b="0" i="0" u="none" strike="noStrike" kern="1200" baseline="0">
                        <a:solidFill>
                          <a:schemeClr val="bg1">
                            <a:lumMod val="65000"/>
                          </a:scheme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>
                        <a:defRPr lang="en-US" sz="105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Roboto" panose="020B0604020202020204" charset="0"/>
                          <a:ea typeface="Roboto" panose="020B0604020202020204" charset="0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B7E-4628-B624-3E0F1074F0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93C0E23-BE25-4479-8924-7354E0FA8E60}" type="VALUE">
                      <a:rPr lang="en-US" sz="1100" b="1">
                        <a:solidFill>
                          <a:srgbClr val="BA3B1D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B7E-4628-B624-3E0F1074F0E4}"/>
                </c:ext>
              </c:extLst>
            </c:dLbl>
            <c:dLbl>
              <c:idx val="5"/>
              <c:layout>
                <c:manualLayout>
                  <c:x val="-3.8098786553648271E-3"/>
                  <c:y val="-3.9923033421237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B7E-4628-B624-3E0F1074F0E4}"/>
                </c:ext>
              </c:extLst>
            </c:dLbl>
            <c:dLbl>
              <c:idx val="8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50" b="0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B7E-4628-B624-3E0F1074F0E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Радио СИ</c:v>
                </c:pt>
                <c:pt idx="1">
                  <c:v>Европа Плюс</c:v>
                </c:pt>
                <c:pt idx="2">
                  <c:v>Авторадио</c:v>
                </c:pt>
                <c:pt idx="3">
                  <c:v>Ретро FM</c:v>
                </c:pt>
                <c:pt idx="4">
                  <c:v>Радио Пилот</c:v>
                </c:pt>
                <c:pt idx="5">
                  <c:v>Радио Дача</c:v>
                </c:pt>
                <c:pt idx="6">
                  <c:v>Русское Радио</c:v>
                </c:pt>
                <c:pt idx="7">
                  <c:v>Юмор FM</c:v>
                </c:pt>
                <c:pt idx="8">
                  <c:v>Дорожное радио</c:v>
                </c:pt>
                <c:pt idx="9">
                  <c:v>Радио Шансон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216.697</c:v>
                </c:pt>
                <c:pt idx="1">
                  <c:v>199.71199999999999</c:v>
                </c:pt>
                <c:pt idx="2">
                  <c:v>197.24100000000001</c:v>
                </c:pt>
                <c:pt idx="3">
                  <c:v>185.328</c:v>
                </c:pt>
                <c:pt idx="4">
                  <c:v>184.29499999999999</c:v>
                </c:pt>
                <c:pt idx="5">
                  <c:v>182.75299999999999</c:v>
                </c:pt>
                <c:pt idx="6">
                  <c:v>178.23500000000001</c:v>
                </c:pt>
                <c:pt idx="7">
                  <c:v>169.91800000000001</c:v>
                </c:pt>
                <c:pt idx="8">
                  <c:v>164.636</c:v>
                </c:pt>
                <c:pt idx="9">
                  <c:v>150.697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B7E-4628-B624-3E0F1074F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-897855568"/>
        <c:axId val="-897857744"/>
      </c:barChart>
      <c:catAx>
        <c:axId val="-8978555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4177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  <c:crossAx val="-897857744"/>
        <c:crosses val="autoZero"/>
        <c:auto val="1"/>
        <c:lblAlgn val="ctr"/>
        <c:lblOffset val="100"/>
        <c:noMultiLvlLbl val="0"/>
      </c:catAx>
      <c:valAx>
        <c:axId val="-89785774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-89785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Roboto" panose="020B0604020202020204" charset="0"/>
          <a:ea typeface="Roboto" panose="020B060402020202020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38795996529031"/>
          <c:y val="0.15318876039708165"/>
          <c:w val="0.52153830270673385"/>
          <c:h val="0.686731486851223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3D7-4361-A3FD-BA5295990936}"/>
              </c:ext>
            </c:extLst>
          </c:dPt>
          <c:dPt>
            <c:idx val="1"/>
            <c:invertIfNegative val="0"/>
            <c:bubble3D val="0"/>
            <c:spPr>
              <a:solidFill>
                <a:srgbClr val="BA3B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D7-4361-A3FD-BA529599093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3D7-4361-A3FD-BA529599093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3D7-4361-A3FD-BA5295990936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33D7-4361-A3FD-BA5295990936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33D7-4361-A3FD-BA5295990936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33D7-4361-A3FD-BA5295990936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3D7-4361-A3FD-BA5295990936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0" i="0" u="none" strike="noStrike" kern="1200" baseline="0" dirty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4B9ED56E-C89B-45BA-87D2-F73F4E27F0DA}" type="VALUE">
                      <a:rPr lang="en-US" sz="1050" b="0" i="0" u="none" strike="noStrike" kern="1200" baseline="0" dirty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050" b="0" i="0" u="none" strike="noStrike" kern="1200" baseline="0" dirty="0">
                          <a:solidFill>
                            <a:prstClr val="white">
                              <a:lumMod val="65000"/>
                            </a:prstClr>
                          </a:solidFill>
                          <a:latin typeface="Roboto" panose="020B0604020202020204" charset="0"/>
                          <a:ea typeface="Roboto" panose="020B0604020202020204" charset="0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3D7-4361-A3FD-BA5295990936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0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E2929A6B-6E6B-4BAF-8690-E20F66740B10}" type="VALUE">
                      <a:rPr lang="en-US" sz="1100" b="1" i="0" u="none" strike="noStrike" kern="1200" baseline="0">
                        <a:solidFill>
                          <a:srgbClr val="BA3B1D"/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050" b="0" i="0" u="none" strike="noStrike" kern="1200" baseline="0">
                          <a:solidFill>
                            <a:prstClr val="white">
                              <a:lumMod val="65000"/>
                            </a:prstClr>
                          </a:solidFill>
                          <a:latin typeface="Roboto" panose="020B0604020202020204" charset="0"/>
                          <a:ea typeface="Roboto" panose="020B0604020202020204" charset="0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3D7-4361-A3FD-BA5295990936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0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defRPr>
                    </a:pPr>
                    <a:fld id="{C71ACF13-2B1E-4944-97F6-5D48D6A32082}" type="VALUE">
                      <a:rPr lang="en-US" sz="1050" b="0" i="0" u="none" strike="noStrike" kern="1200" baseline="0">
                        <a:solidFill>
                          <a:prstClr val="white">
                            <a:lumMod val="65000"/>
                          </a:prstClr>
                        </a:solidFill>
                        <a:latin typeface="Roboto" panose="020B0604020202020204" charset="0"/>
                        <a:ea typeface="Roboto" panose="020B0604020202020204" charset="0"/>
                        <a:cs typeface="+mn-cs"/>
                      </a:rPr>
                      <a:pPr algn="ctr" rtl="0">
                        <a:defRPr lang="en-US" sz="1050" b="0" i="0" u="none" strike="noStrike" kern="1200" baseline="0">
                          <a:solidFill>
                            <a:prstClr val="white">
                              <a:lumMod val="65000"/>
                            </a:prstClr>
                          </a:solidFill>
                          <a:latin typeface="Roboto" panose="020B0604020202020204" charset="0"/>
                          <a:ea typeface="Roboto" panose="020B0604020202020204" charset="0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3D7-4361-A3FD-BA5295990936}"/>
                </c:ext>
              </c:extLst>
            </c:dLbl>
            <c:dLbl>
              <c:idx val="5"/>
              <c:layout>
                <c:manualLayout>
                  <c:x val="-3.8098786553648271E-3"/>
                  <c:y val="-3.9923033421237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3D7-4361-A3FD-BA5295990936}"/>
                </c:ext>
              </c:extLst>
            </c:dLbl>
            <c:dLbl>
              <c:idx val="8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50" b="0" i="0" u="none" strike="noStrike" kern="1200" baseline="0">
                      <a:solidFill>
                        <a:schemeClr val="bg1">
                          <a:lumMod val="65000"/>
                        </a:schemeClr>
                      </a:solidFill>
                      <a:latin typeface="Roboto" panose="020B0604020202020204" charset="0"/>
                      <a:ea typeface="Roboto" panose="020B0604020202020204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3D7-4361-A3FD-BA529599093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Roboto" panose="020B0604020202020204" charset="0"/>
                    <a:ea typeface="Roboto" panose="020B0604020202020204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Радио СИ</c:v>
                </c:pt>
                <c:pt idx="1">
                  <c:v>Ретро FM</c:v>
                </c:pt>
                <c:pt idx="2">
                  <c:v>Business FM</c:v>
                </c:pt>
                <c:pt idx="3">
                  <c:v>Европа Плюс</c:v>
                </c:pt>
                <c:pt idx="4">
                  <c:v>Дорожное радио</c:v>
                </c:pt>
                <c:pt idx="5">
                  <c:v>Радио Пилот</c:v>
                </c:pt>
                <c:pt idx="6">
                  <c:v>Радио Шансон</c:v>
                </c:pt>
                <c:pt idx="7">
                  <c:v>Comedy Radio</c:v>
                </c:pt>
                <c:pt idx="8">
                  <c:v>Хит FM</c:v>
                </c:pt>
                <c:pt idx="9">
                  <c:v>Русское Радио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21.495000000000001</c:v>
                </c:pt>
                <c:pt idx="1">
                  <c:v>18.969000000000001</c:v>
                </c:pt>
                <c:pt idx="2">
                  <c:v>18.446000000000002</c:v>
                </c:pt>
                <c:pt idx="3">
                  <c:v>16.709</c:v>
                </c:pt>
                <c:pt idx="4">
                  <c:v>14.13</c:v>
                </c:pt>
                <c:pt idx="5">
                  <c:v>12.984</c:v>
                </c:pt>
                <c:pt idx="6">
                  <c:v>12.925000000000001</c:v>
                </c:pt>
                <c:pt idx="7">
                  <c:v>12.292</c:v>
                </c:pt>
                <c:pt idx="8">
                  <c:v>11.946</c:v>
                </c:pt>
                <c:pt idx="9">
                  <c:v>11.837999999999999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3D7-4361-A3FD-BA5295990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-897854480"/>
        <c:axId val="-897857200"/>
      </c:barChart>
      <c:catAx>
        <c:axId val="-8978544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4177"/>
                </a:solidFill>
                <a:latin typeface="Roboto" panose="020B0604020202020204" charset="0"/>
                <a:ea typeface="Roboto" panose="020B0604020202020204" charset="0"/>
                <a:cs typeface="+mn-cs"/>
              </a:defRPr>
            </a:pPr>
            <a:endParaRPr lang="ru-RU"/>
          </a:p>
        </c:txPr>
        <c:crossAx val="-897857200"/>
        <c:crosses val="autoZero"/>
        <c:auto val="1"/>
        <c:lblAlgn val="ctr"/>
        <c:lblOffset val="100"/>
        <c:noMultiLvlLbl val="0"/>
      </c:catAx>
      <c:valAx>
        <c:axId val="-89785720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-89785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Roboto" panose="020B0604020202020204" charset="0"/>
          <a:ea typeface="Roboto" panose="020B0604020202020204" charset="0"/>
        </a:defRPr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0.39703</cdr:x>
      <cdr:y>0.42452</cdr:y>
    </cdr:from>
    <cdr:to>
      <cdr:x>0.60332</cdr:x>
      <cdr:y>0.5531</cdr:y>
    </cdr:to>
    <cdr:pic>
      <cdr:nvPicPr>
        <cdr:cNvPr id="2" name="Picture 11">
          <a:extLst xmlns:a="http://schemas.openxmlformats.org/drawingml/2006/main">
            <a:ext uri="{FF2B5EF4-FFF2-40B4-BE49-F238E27FC236}">
              <a16:creationId xmlns:a16="http://schemas.microsoft.com/office/drawing/2014/main" id="{18B66A4A-403A-994F-B321-18DCA83A21B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807969" y="1835449"/>
          <a:ext cx="939389" cy="555924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0.1675</cdr:x>
      <cdr:y>0.85761</cdr:y>
    </cdr:from>
    <cdr:to>
      <cdr:x>0.68116</cdr:x>
      <cdr:y>0.9079</cdr:y>
    </cdr:to>
    <cdr:sp macro="" textlink="">
      <cdr:nvSpPr>
        <cdr:cNvPr id="2" name="TextBox 19"/>
        <cdr:cNvSpPr txBox="1"/>
      </cdr:nvSpPr>
      <cdr:spPr>
        <a:xfrm xmlns:a="http://schemas.openxmlformats.org/drawingml/2006/main" rot="10800000" flipV="1">
          <a:off x="769014" y="3018266"/>
          <a:ext cx="2358338" cy="1769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68580" tIns="34290" rIns="68580" bIns="3429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700" dirty="0">
              <a:solidFill>
                <a:srgbClr val="004177"/>
              </a:solidFill>
              <a:latin typeface="Roboto" panose="02000000000000000000" pitchFamily="2" charset="0"/>
              <a:ea typeface="Roboto" panose="02000000000000000000" pitchFamily="2" charset="0"/>
            </a:rPr>
            <a:t>Weekly Reach, </a:t>
          </a:r>
          <a:r>
            <a:rPr lang="ru-RU" sz="700" dirty="0">
              <a:solidFill>
                <a:srgbClr val="004177"/>
              </a:solidFill>
              <a:latin typeface="Roboto" panose="02000000000000000000" pitchFamily="2" charset="0"/>
              <a:ea typeface="Roboto" panose="02000000000000000000" pitchFamily="2" charset="0"/>
            </a:rPr>
            <a:t>тыс.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0.1675</cdr:x>
      <cdr:y>0.85761</cdr:y>
    </cdr:from>
    <cdr:to>
      <cdr:x>0.68116</cdr:x>
      <cdr:y>0.9079</cdr:y>
    </cdr:to>
    <cdr:sp macro="" textlink="">
      <cdr:nvSpPr>
        <cdr:cNvPr id="2" name="TextBox 19"/>
        <cdr:cNvSpPr txBox="1"/>
      </cdr:nvSpPr>
      <cdr:spPr>
        <a:xfrm xmlns:a="http://schemas.openxmlformats.org/drawingml/2006/main" rot="10800000" flipV="1">
          <a:off x="769029" y="3018253"/>
          <a:ext cx="2358324" cy="1769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68580" tIns="34290" rIns="68580" bIns="3429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700" dirty="0">
              <a:solidFill>
                <a:srgbClr val="004177"/>
              </a:solidFill>
              <a:latin typeface="Roboto" panose="02000000000000000000" pitchFamily="2" charset="0"/>
              <a:ea typeface="Roboto" panose="02000000000000000000" pitchFamily="2" charset="0"/>
            </a:rPr>
            <a:t>Weekly Reach, </a:t>
          </a:r>
          <a:r>
            <a:rPr lang="ru-RU" sz="700" dirty="0">
              <a:solidFill>
                <a:srgbClr val="004177"/>
              </a:solidFill>
              <a:latin typeface="Roboto" panose="02000000000000000000" pitchFamily="2" charset="0"/>
              <a:ea typeface="Roboto" panose="02000000000000000000" pitchFamily="2" charset="0"/>
            </a:rPr>
            <a:t>тыс.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EC7D3-CE5C-EE4D-B9C6-C875F9DE6A53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3DE27-B115-F044-8807-CBA2C6BBEC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E882D-0974-4D69-B6D8-41553AF20A37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1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18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16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50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68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60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0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531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63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91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1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3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2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88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44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70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21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 с «Легендами Ретро ФМ»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ТОП-3 музыкальных телепрограмм по России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 время 25-часового эфира «Легенды Ретро FM» на РЕН ТВ охватили 30% национальной аудитории — их увидели 40 850 000 человек.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целом, за период с 28 декабря 2020 по 31 января 2021 года «Легенды Ретро FM» собрали у экранов 42 113 000 жителей России — больше, чем любые телепроекты других радиостанций.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576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03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03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54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172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23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901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0338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DE27-B115-F044-8807-CBA2C6BBEC36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63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8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3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0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4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8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49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6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9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3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54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03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927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88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48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9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73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712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24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922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374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466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6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8AA7-F2DD-DE4A-96AE-D706B6C4579D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4C01A-AC20-4A41-9BD0-C4E8CD07C9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2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5AD713FB-483C-4697-8E02-4B9CE8056E2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783"/>
              <a:t>09.10.2024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D61DF475-29FC-493A-BD83-BEFE9FA451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78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chart" Target="../charts/chart5.xml"/><Relationship Id="rId12" Type="http://schemas.openxmlformats.org/officeDocument/2006/relationships/image" Target="../media/image2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chart" Target="../charts/chart6.xml"/><Relationship Id="rId5" Type="http://schemas.openxmlformats.org/officeDocument/2006/relationships/chart" Target="../charts/chart3.xml"/><Relationship Id="rId10" Type="http://schemas.openxmlformats.org/officeDocument/2006/relationships/image" Target="../media/image24.emf"/><Relationship Id="rId4" Type="http://schemas.openxmlformats.org/officeDocument/2006/relationships/chart" Target="../charts/chart2.xml"/><Relationship Id="rId9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.jpeg"/><Relationship Id="rId7" Type="http://schemas.openxmlformats.org/officeDocument/2006/relationships/image" Target="../media/image29.emf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4.emf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2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11.png"/><Relationship Id="rId4" Type="http://schemas.openxmlformats.org/officeDocument/2006/relationships/image" Target="../media/image49.jpeg"/><Relationship Id="rId9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11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82486F-8EFF-EE4D-A7D4-CE78020A8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D581B-61F5-324C-8AF5-8EA10BC93A69}"/>
              </a:ext>
            </a:extLst>
          </p:cNvPr>
          <p:cNvSpPr txBox="1"/>
          <p:nvPr/>
        </p:nvSpPr>
        <p:spPr>
          <a:xfrm>
            <a:off x="2619392" y="4942058"/>
            <a:ext cx="3905236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66"/>
            <a:r>
              <a:rPr lang="en-US" sz="525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525" dirty="0" err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Mediascope</a:t>
            </a:r>
            <a:r>
              <a:rPr lang="en-US" sz="525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Radio Index – </a:t>
            </a:r>
            <a:r>
              <a:rPr lang="ru-RU" sz="525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РОССИЯ 100К+, ИЮЛЬ – ДЕКАБРЬ 2023, </a:t>
            </a:r>
            <a:r>
              <a:rPr lang="en-US" sz="525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Daily Reach, Weekly Reach, AQH Share. </a:t>
            </a:r>
            <a:r>
              <a:rPr lang="ru-RU" sz="525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Возраст 12+.</a:t>
            </a:r>
          </a:p>
        </p:txBody>
      </p:sp>
    </p:spTree>
    <p:extLst>
      <p:ext uri="{BB962C8B-B14F-4D97-AF65-F5344CB8AC3E}">
        <p14:creationId xmlns:p14="http://schemas.microsoft.com/office/powerpoint/2010/main" val="306552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EE25C23-3BB2-7943-8960-DF214255A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07835D7-D91A-FC45-9134-B4BC4753CA35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752149D-20AF-0443-8013-4F19478AF0CD}"/>
              </a:ext>
            </a:extLst>
          </p:cNvPr>
          <p:cNvSpPr txBox="1"/>
          <p:nvPr/>
        </p:nvSpPr>
        <p:spPr>
          <a:xfrm>
            <a:off x="778079" y="210465"/>
            <a:ext cx="361849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b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</a:br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ЛУЧШАЯ МУЗЫКА 70х, 80х, 90х</a:t>
            </a:r>
          </a:p>
        </p:txBody>
      </p:sp>
      <p:sp>
        <p:nvSpPr>
          <p:cNvPr id="54" name="Parallelogram 53">
            <a:extLst>
              <a:ext uri="{FF2B5EF4-FFF2-40B4-BE49-F238E27FC236}">
                <a16:creationId xmlns:a16="http://schemas.microsoft.com/office/drawing/2014/main" id="{BEE24C5C-60DF-DA43-BA00-00992FAFF9FF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4D1881FA-E80E-EB41-9FDF-24F40C671631}"/>
              </a:ext>
            </a:extLst>
          </p:cNvPr>
          <p:cNvSpPr txBox="1">
            <a:spLocks/>
          </p:cNvSpPr>
          <p:nvPr/>
        </p:nvSpPr>
        <p:spPr>
          <a:xfrm>
            <a:off x="2075648" y="1284762"/>
            <a:ext cx="2496352" cy="83550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1371417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09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417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126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34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543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251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99960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668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38"/>
              </a:spcBef>
              <a:spcAft>
                <a:spcPts val="338"/>
              </a:spcAft>
            </a:pP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ПРОВЕРЕННЫЕ </a:t>
            </a: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ВРЕМЕНЕМ И САМЫЕ ЛЮБИМЫЕ ЗАПАДНЫЕ И РОССИЙСКИЕ ХИТЫ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B34EAE20-DA27-1542-BE80-9795C02D48C7}"/>
              </a:ext>
            </a:extLst>
          </p:cNvPr>
          <p:cNvSpPr txBox="1">
            <a:spLocks/>
          </p:cNvSpPr>
          <p:nvPr/>
        </p:nvSpPr>
        <p:spPr>
          <a:xfrm>
            <a:off x="5514378" y="1284762"/>
            <a:ext cx="2243882" cy="83550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1371417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09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417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126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34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543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251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99960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5668" indent="0" algn="ctr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38"/>
              </a:spcBef>
              <a:spcAft>
                <a:spcPts val="338"/>
              </a:spcAft>
            </a:pP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  <a:t>ТОЛЬКО ЛУЧШИЕ ПЕСНИ КУМИРОВ НЕСКОЛЬКИХ ПОКОЛЕНИЙ</a:t>
            </a:r>
            <a:b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 charset="0"/>
              </a:rPr>
            </a:br>
            <a:endParaRPr lang="ru-RU" sz="1050" b="1" dirty="0">
              <a:solidFill>
                <a:schemeClr val="accent1">
                  <a:lumMod val="50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B90561-CE19-4D44-81E8-F690EDA2F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619" y="1127795"/>
            <a:ext cx="493619" cy="6187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7B9CD2-5021-8644-9CB2-E1CA141B1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745" y="1248590"/>
            <a:ext cx="493619" cy="4206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9526C2-37B8-4B4E-AD6A-DF6E8ACB20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0255" y="1939652"/>
            <a:ext cx="7676535" cy="2112808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A9301036-C3A6-5E49-AC6F-91434570EB97}"/>
              </a:ext>
            </a:extLst>
          </p:cNvPr>
          <p:cNvSpPr/>
          <p:nvPr/>
        </p:nvSpPr>
        <p:spPr>
          <a:xfrm>
            <a:off x="196522" y="417004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Ю.АНТОНОВ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 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BONEY M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А.ПУГАЧЕВА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А.ЧЕЛЕНТАНО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 Ю.ШАТУНОВ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М.БОЯРСКИЙ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/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b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</a:b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ABBA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МАШИНА ВРЕМЕНИ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/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MODERN TALKING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 И МНОГИЕ ДРУГИЕ</a:t>
            </a:r>
            <a:r>
              <a:rPr lang="en-GB" sz="1400" b="1" dirty="0">
                <a:solidFill>
                  <a:srgbClr val="213C62"/>
                </a:solidFill>
                <a:latin typeface="Roboto" charset="0"/>
                <a:ea typeface="Roboto" charset="0"/>
                <a:cs typeface="Roboto" charset="0"/>
              </a:rPr>
              <a:t>!</a:t>
            </a:r>
            <a:endParaRPr lang="ru-RU" sz="1400" b="1" dirty="0">
              <a:solidFill>
                <a:srgbClr val="213C62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05E7FB-23A9-6D42-A42D-923541C52F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4997" y="157190"/>
            <a:ext cx="740944" cy="54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2453"/>
      </p:ext>
    </p:extLst>
  </p:cSld>
  <p:clrMapOvr>
    <a:masterClrMapping/>
  </p:clrMapOvr>
  <p:transition spd="med" advTm="6317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322144-0105-7748-A6E4-A9D08603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60F209-6B21-094D-B675-432041508F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30" b="3603"/>
          <a:stretch/>
        </p:blipFill>
        <p:spPr>
          <a:xfrm>
            <a:off x="3694196" y="0"/>
            <a:ext cx="5384620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80" y="210465"/>
            <a:ext cx="220374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О РАДИОСТАНЦИИ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596CC-A180-6744-A726-6996BA9669CB}"/>
              </a:ext>
            </a:extLst>
          </p:cNvPr>
          <p:cNvSpPr txBox="1"/>
          <p:nvPr/>
        </p:nvSpPr>
        <p:spPr>
          <a:xfrm>
            <a:off x="1168964" y="2828275"/>
            <a:ext cx="868831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75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268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D8E2F9-D29C-CD4C-B0C0-E57DA550F73D}"/>
              </a:ext>
            </a:extLst>
          </p:cNvPr>
          <p:cNvSpPr txBox="1"/>
          <p:nvPr/>
        </p:nvSpPr>
        <p:spPr>
          <a:xfrm>
            <a:off x="1774248" y="2797604"/>
            <a:ext cx="192079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25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ПУНКТОВ УСТАНОВКИ </a:t>
            </a:r>
          </a:p>
          <a:p>
            <a:r>
              <a:rPr lang="ru-RU" sz="825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ПЕРЕДАТЧИКОВ </a:t>
            </a:r>
            <a:br>
              <a:rPr lang="ru-RU" sz="825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</a:br>
            <a:r>
              <a:rPr lang="ru-RU" sz="825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В ШЕСТИ СТРАНАХ</a:t>
            </a:r>
            <a:endParaRPr lang="ru-RU" sz="825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5E58F3-111A-8E4D-9ECD-7F2D46CFDB3C}"/>
              </a:ext>
            </a:extLst>
          </p:cNvPr>
          <p:cNvSpPr txBox="1"/>
          <p:nvPr/>
        </p:nvSpPr>
        <p:spPr>
          <a:xfrm>
            <a:off x="1165928" y="4031298"/>
            <a:ext cx="1677611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75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124,8</a:t>
            </a:r>
            <a:r>
              <a:rPr lang="en-US" sz="1875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 </a:t>
            </a:r>
            <a:r>
              <a:rPr lang="ru-RU" sz="1200" b="1" dirty="0" err="1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тыс</a:t>
            </a:r>
            <a:endParaRPr lang="ru-RU" sz="1200" b="1" dirty="0">
              <a:solidFill>
                <a:srgbClr val="BA3B1D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4A15A1-37AD-A24A-8812-3F7C1D72D3C8}"/>
              </a:ext>
            </a:extLst>
          </p:cNvPr>
          <p:cNvSpPr txBox="1"/>
          <p:nvPr/>
        </p:nvSpPr>
        <p:spPr>
          <a:xfrm>
            <a:off x="1176005" y="4317165"/>
            <a:ext cx="10438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ЕЖЕДНЕВНО</a:t>
            </a:r>
            <a:endParaRPr lang="ru-RU" sz="900" dirty="0">
              <a:solidFill>
                <a:srgbClr val="C00000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D595D8-6F1F-2D42-B48C-DCA4C7C7B8CB}"/>
              </a:ext>
            </a:extLst>
          </p:cNvPr>
          <p:cNvSpPr txBox="1"/>
          <p:nvPr/>
        </p:nvSpPr>
        <p:spPr>
          <a:xfrm>
            <a:off x="2388852" y="4041849"/>
            <a:ext cx="1152580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75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309,6 </a:t>
            </a:r>
            <a:r>
              <a:rPr lang="ru-RU" sz="1100" b="1" dirty="0" err="1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тыс</a:t>
            </a:r>
            <a:endParaRPr lang="ru-RU" sz="1100" b="1" dirty="0">
              <a:solidFill>
                <a:srgbClr val="BA3B1D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A63551-9D5C-3242-9B24-FC3CF2A77268}"/>
              </a:ext>
            </a:extLst>
          </p:cNvPr>
          <p:cNvSpPr txBox="1"/>
          <p:nvPr/>
        </p:nvSpPr>
        <p:spPr>
          <a:xfrm>
            <a:off x="2373715" y="4328328"/>
            <a:ext cx="10409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4472C4">
                    <a:lumMod val="50000"/>
                  </a:srgb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 charset="0"/>
              </a:rPr>
              <a:t>ЕЖЕНЕДЕЛЬНО</a:t>
            </a:r>
            <a:endParaRPr lang="ru-RU" sz="900" dirty="0">
              <a:solidFill>
                <a:srgbClr val="C00000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340604-5D62-A84D-ACC9-8F93A4A64B19}"/>
              </a:ext>
            </a:extLst>
          </p:cNvPr>
          <p:cNvSpPr txBox="1"/>
          <p:nvPr/>
        </p:nvSpPr>
        <p:spPr>
          <a:xfrm>
            <a:off x="1168964" y="3517884"/>
            <a:ext cx="868831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75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3900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104770-3D55-D240-AF48-87A38C54E21D}"/>
              </a:ext>
            </a:extLst>
          </p:cNvPr>
          <p:cNvSpPr txBox="1"/>
          <p:nvPr/>
        </p:nvSpPr>
        <p:spPr>
          <a:xfrm>
            <a:off x="1785385" y="3554614"/>
            <a:ext cx="270013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25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ГОРОДОВ И НАСЕЛЕННЫХ</a:t>
            </a:r>
            <a:r>
              <a:rPr lang="en-US" sz="825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 </a:t>
            </a:r>
            <a:br>
              <a:rPr lang="ru-RU" sz="825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</a:br>
            <a:r>
              <a:rPr lang="ru-RU" sz="825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ПУНКТОВ РОССИИ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5A20800-0D38-E843-9ECD-6045D4F6B92B}"/>
              </a:ext>
            </a:extLst>
          </p:cNvPr>
          <p:cNvSpPr txBox="1"/>
          <p:nvPr/>
        </p:nvSpPr>
        <p:spPr>
          <a:xfrm>
            <a:off x="798231" y="2504735"/>
            <a:ext cx="1197764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25" b="1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Сеть вещания</a:t>
            </a:r>
            <a:r>
              <a:rPr lang="en-US" sz="1125" b="1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ru-RU" sz="1125" b="1" dirty="0">
              <a:solidFill>
                <a:prstClr val="white">
                  <a:lumMod val="85000"/>
                </a:prst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2" name="Picture 5">
            <a:extLst>
              <a:ext uri="{FF2B5EF4-FFF2-40B4-BE49-F238E27FC236}">
                <a16:creationId xmlns:a16="http://schemas.microsoft.com/office/drawing/2014/main" id="{16D388FC-2018-BD46-B30F-F9B7AFD10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026" y="2876331"/>
            <a:ext cx="285186" cy="285186"/>
          </a:xfrm>
          <a:prstGeom prst="rect">
            <a:avLst/>
          </a:prstGeom>
        </p:spPr>
      </p:pic>
      <p:pic>
        <p:nvPicPr>
          <p:cNvPr id="33" name="Picture 7">
            <a:extLst>
              <a:ext uri="{FF2B5EF4-FFF2-40B4-BE49-F238E27FC236}">
                <a16:creationId xmlns:a16="http://schemas.microsoft.com/office/drawing/2014/main" id="{C4C46357-36C0-8A4C-AA0E-741A8C4EA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32" y="4111649"/>
            <a:ext cx="362635" cy="342743"/>
          </a:xfrm>
          <a:prstGeom prst="rect">
            <a:avLst/>
          </a:prstGeom>
        </p:spPr>
      </p:pic>
      <p:pic>
        <p:nvPicPr>
          <p:cNvPr id="35" name="Picture 10">
            <a:extLst>
              <a:ext uri="{FF2B5EF4-FFF2-40B4-BE49-F238E27FC236}">
                <a16:creationId xmlns:a16="http://schemas.microsoft.com/office/drawing/2014/main" id="{1BCDE5A5-43E7-9848-9025-BC2D2A1AB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909" y="3434982"/>
            <a:ext cx="241282" cy="354189"/>
          </a:xfrm>
          <a:prstGeom prst="rect">
            <a:avLst/>
          </a:prstGeom>
        </p:spPr>
      </p:pic>
      <p:sp>
        <p:nvSpPr>
          <p:cNvPr id="36" name="Parallelogram 63">
            <a:extLst>
              <a:ext uri="{FF2B5EF4-FFF2-40B4-BE49-F238E27FC236}">
                <a16:creationId xmlns:a16="http://schemas.microsoft.com/office/drawing/2014/main" id="{670C7535-7315-B848-929E-9766D68A599D}"/>
              </a:ext>
            </a:extLst>
          </p:cNvPr>
          <p:cNvSpPr/>
          <p:nvPr/>
        </p:nvSpPr>
        <p:spPr>
          <a:xfrm>
            <a:off x="2163854" y="4095993"/>
            <a:ext cx="315510" cy="403982"/>
          </a:xfrm>
          <a:prstGeom prst="parallelogram">
            <a:avLst>
              <a:gd name="adj" fmla="val 93053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A16B813-8DEE-024C-8FCB-67BFD097BF78}"/>
              </a:ext>
            </a:extLst>
          </p:cNvPr>
          <p:cNvSpPr/>
          <p:nvPr/>
        </p:nvSpPr>
        <p:spPr>
          <a:xfrm>
            <a:off x="778081" y="1133107"/>
            <a:ext cx="3611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4177"/>
                </a:solidFill>
                <a:latin typeface="Roboto Black" charset="0"/>
                <a:ea typeface="Roboto Black" charset="0"/>
                <a:cs typeface="Roboto Black" charset="0"/>
              </a:rPr>
              <a:t>№3 В ЕКАТЕРИНБУРГЕ</a:t>
            </a:r>
          </a:p>
          <a:p>
            <a:r>
              <a:rPr lang="ru-RU" sz="1400" b="1" dirty="0">
                <a:solidFill>
                  <a:srgbClr val="004177"/>
                </a:solidFill>
                <a:latin typeface="Roboto Black" charset="0"/>
                <a:ea typeface="Roboto Black" charset="0"/>
                <a:cs typeface="Roboto Black" charset="0"/>
              </a:rPr>
              <a:t>В АУДИТОРИИ 35-69!*</a:t>
            </a:r>
          </a:p>
          <a:p>
            <a:endParaRPr lang="ru-RU" sz="1400" b="1" dirty="0">
              <a:solidFill>
                <a:srgbClr val="004177"/>
              </a:solidFill>
              <a:latin typeface="Roboto Black" charset="0"/>
              <a:ea typeface="Roboto Black" charset="0"/>
              <a:cs typeface="Roboto Black" charset="0"/>
            </a:endParaRPr>
          </a:p>
          <a:p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</a:rPr>
              <a:t>Частота в Екатеринбурге – 100,0</a:t>
            </a:r>
            <a:r>
              <a:rPr lang="en-US" sz="1400" b="1" dirty="0">
                <a:solidFill>
                  <a:srgbClr val="213C62"/>
                </a:solidFill>
                <a:latin typeface="Roboto" charset="0"/>
                <a:ea typeface="Roboto" charset="0"/>
              </a:rPr>
              <a:t> FM</a:t>
            </a:r>
            <a:r>
              <a:rPr lang="ru-RU" sz="1400" b="1" dirty="0">
                <a:solidFill>
                  <a:srgbClr val="213C62"/>
                </a:solidFill>
                <a:latin typeface="Roboto" charset="0"/>
                <a:ea typeface="Roboto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340604-5D62-A84D-ACC9-8F93A4A64B19}"/>
              </a:ext>
            </a:extLst>
          </p:cNvPr>
          <p:cNvSpPr txBox="1"/>
          <p:nvPr/>
        </p:nvSpPr>
        <p:spPr>
          <a:xfrm>
            <a:off x="1176005" y="3403156"/>
            <a:ext cx="574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БОЛЕЕ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5439F6B-0055-7443-92FB-2B842A6AC80F}"/>
              </a:ext>
            </a:extLst>
          </p:cNvPr>
          <p:cNvSpPr/>
          <p:nvPr/>
        </p:nvSpPr>
        <p:spPr>
          <a:xfrm>
            <a:off x="629639" y="4760779"/>
            <a:ext cx="6019806" cy="369267"/>
          </a:xfrm>
          <a:prstGeom prst="rect">
            <a:avLst/>
          </a:prstGeom>
        </p:spPr>
        <p:txBody>
          <a:bodyPr wrap="square" lIns="91376" tIns="45688" rIns="91376" bIns="45688">
            <a:spAutoFit/>
          </a:bodyPr>
          <a:lstStyle/>
          <a:p>
            <a:r>
              <a:rPr lang="en-US" sz="6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Mediascope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 Radio Index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 Екатеринбург,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Daily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Weekly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,12+.</a:t>
            </a:r>
          </a:p>
          <a:p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*</a:t>
            </a:r>
            <a:r>
              <a:rPr lang="en-US" sz="6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Mediascope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 Radio Index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 Екатеринбург,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Daily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Calibri" panose="020F0502020204030204" pitchFamily="34" charset="0"/>
              </a:rPr>
              <a:t>,  35-69</a:t>
            </a:r>
          </a:p>
          <a:p>
            <a:endParaRPr lang="ru-RU" sz="600" dirty="0">
              <a:solidFill>
                <a:schemeClr val="bg1">
                  <a:lumMod val="65000"/>
                </a:schemeClr>
              </a:solidFill>
              <a:latin typeface="Roboto" panose="020B0604020202020204" charset="0"/>
              <a:ea typeface="Roboto" panose="020B0604020202020204" charset="0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E4B2AF-A874-74AC-8385-7F90B1B393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7562" y="54659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89269"/>
      </p:ext>
    </p:extLst>
  </p:cSld>
  <p:clrMapOvr>
    <a:masterClrMapping/>
  </p:clrMapOvr>
  <p:transition spd="med" advTm="8093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322144-0105-7748-A6E4-A9D08603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80" y="210465"/>
            <a:ext cx="323652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ЦЕННОСТИ РАДИОСТАНЦИИ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86A35A-1412-194D-ABBA-0E9B516B5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513" y="1386792"/>
            <a:ext cx="427073" cy="4270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D2A706-D01B-F64D-9FCD-2DD66D6F2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719" y="1440604"/>
            <a:ext cx="375141" cy="3751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40A3AE-4E88-194D-8AE9-CAC96DDE6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622" y="1454386"/>
            <a:ext cx="352604" cy="3526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51F939-6654-AD48-B4A2-BCF8D5B285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4721" y="2504448"/>
            <a:ext cx="405990" cy="4059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ADC2715-C6D7-F546-8BF7-B987B0093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809" y="3594714"/>
            <a:ext cx="357417" cy="35741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0E504E-7571-1540-AEAF-15DE432BBC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5468" y="3558894"/>
            <a:ext cx="405990" cy="40599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939530-A835-2642-BCA8-B01F4592B1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0977" y="2490223"/>
            <a:ext cx="384277" cy="38427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AE1ADF9-B9EC-B54C-882A-499E100A22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3014" y="3621767"/>
            <a:ext cx="343219" cy="34321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71863ED-BFC8-2449-AA83-4346EEEB5E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5199" y="2460521"/>
            <a:ext cx="451209" cy="45120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58107EC-B8FB-2A4B-9812-9D83F98F3ACF}"/>
              </a:ext>
            </a:extLst>
          </p:cNvPr>
          <p:cNvSpPr txBox="1"/>
          <p:nvPr/>
        </p:nvSpPr>
        <p:spPr>
          <a:xfrm>
            <a:off x="1734921" y="1869295"/>
            <a:ext cx="10075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ТРАДИЦИИ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B0DDD3-E9F6-A24B-93C8-7685CF973083}"/>
              </a:ext>
            </a:extLst>
          </p:cNvPr>
          <p:cNvSpPr txBox="1"/>
          <p:nvPr/>
        </p:nvSpPr>
        <p:spPr>
          <a:xfrm>
            <a:off x="4303313" y="1869295"/>
            <a:ext cx="6787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СЕМЬЯ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CDC283-D9B5-4B43-A502-E715B7C08883}"/>
              </a:ext>
            </a:extLst>
          </p:cNvPr>
          <p:cNvSpPr txBox="1"/>
          <p:nvPr/>
        </p:nvSpPr>
        <p:spPr>
          <a:xfrm>
            <a:off x="6410103" y="1869295"/>
            <a:ext cx="11551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НОСТАЛЬГИЯ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4B3791-9858-BE4E-88B1-BA6CBD65D5FD}"/>
              </a:ext>
            </a:extLst>
          </p:cNvPr>
          <p:cNvSpPr txBox="1"/>
          <p:nvPr/>
        </p:nvSpPr>
        <p:spPr>
          <a:xfrm>
            <a:off x="1639481" y="2945928"/>
            <a:ext cx="11984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ПАТРИОТИЗМ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86E2BF-805A-6B45-B2BA-D940C4E71B95}"/>
              </a:ext>
            </a:extLst>
          </p:cNvPr>
          <p:cNvSpPr txBox="1"/>
          <p:nvPr/>
        </p:nvSpPr>
        <p:spPr>
          <a:xfrm>
            <a:off x="3862203" y="2945928"/>
            <a:ext cx="15609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СПРАВЕДЛИВОСТЬ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4E3057-FA02-474D-8F19-AE3D31224205}"/>
              </a:ext>
            </a:extLst>
          </p:cNvPr>
          <p:cNvSpPr txBox="1"/>
          <p:nvPr/>
        </p:nvSpPr>
        <p:spPr>
          <a:xfrm>
            <a:off x="6510357" y="2945928"/>
            <a:ext cx="9546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КУЛЬТУРА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F4AC8A-AF89-2649-94DA-8EC100CFC208}"/>
              </a:ext>
            </a:extLst>
          </p:cNvPr>
          <p:cNvSpPr txBox="1"/>
          <p:nvPr/>
        </p:nvSpPr>
        <p:spPr>
          <a:xfrm>
            <a:off x="1758170" y="4022560"/>
            <a:ext cx="9610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ЗДОРОВЬЕ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2247DC-342A-4247-8ED9-A49B6A21BD02}"/>
              </a:ext>
            </a:extLst>
          </p:cNvPr>
          <p:cNvSpPr txBox="1"/>
          <p:nvPr/>
        </p:nvSpPr>
        <p:spPr>
          <a:xfrm>
            <a:off x="4062707" y="4022560"/>
            <a:ext cx="11599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АКТИВНОСТЬ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395631-6588-C44C-A918-604A2C5BA818}"/>
              </a:ext>
            </a:extLst>
          </p:cNvPr>
          <p:cNvSpPr txBox="1"/>
          <p:nvPr/>
        </p:nvSpPr>
        <p:spPr>
          <a:xfrm>
            <a:off x="6662771" y="4022560"/>
            <a:ext cx="6497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ЮМОР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F85CB1-BB47-F582-0675-15EEA41CD9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15029"/>
      </p:ext>
    </p:extLst>
  </p:cSld>
  <p:clrMapOvr>
    <a:masterClrMapping/>
  </p:clrMapOvr>
  <p:transition spd="med" advTm="8093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B105E6B-5AE0-AE49-B491-B521F5E28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</a:t>
            </a:r>
            <a:endParaRPr lang="ru-RU" sz="1650" b="1" spc="38" dirty="0">
              <a:solidFill>
                <a:srgbClr val="BB3C1B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155106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АУДИТОРИЯ 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graphicFrame>
        <p:nvGraphicFramePr>
          <p:cNvPr id="22" name="Диаграмма 7">
            <a:extLst>
              <a:ext uri="{FF2B5EF4-FFF2-40B4-BE49-F238E27FC236}">
                <a16:creationId xmlns:a16="http://schemas.microsoft.com/office/drawing/2014/main" id="{84DF4997-733E-2147-B824-C62F7F91DE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3800385"/>
              </p:ext>
            </p:extLst>
          </p:nvPr>
        </p:nvGraphicFramePr>
        <p:xfrm>
          <a:off x="4714994" y="640489"/>
          <a:ext cx="4553719" cy="4323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BDE603EA-1F7F-BC4A-A073-E13E69B8ECA4}"/>
              </a:ext>
            </a:extLst>
          </p:cNvPr>
          <p:cNvSpPr txBox="1"/>
          <p:nvPr/>
        </p:nvSpPr>
        <p:spPr>
          <a:xfrm>
            <a:off x="784434" y="1200329"/>
            <a:ext cx="30824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Ядро аудитории:</a:t>
            </a:r>
            <a:r>
              <a:rPr lang="en-US" sz="2250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ru-RU" sz="2250" spc="38" dirty="0">
              <a:solidFill>
                <a:srgbClr val="003A6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250" b="1" spc="38" dirty="0" err="1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</a:t>
            </a:r>
            <a:r>
              <a:rPr lang="ru-RU" sz="225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 35-54 семейные</a:t>
            </a:r>
            <a:endParaRPr lang="ru-RU" sz="225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A917A2-D15F-C548-9DD1-3B370543C0E3}"/>
              </a:ext>
            </a:extLst>
          </p:cNvPr>
          <p:cNvSpPr txBox="1"/>
          <p:nvPr/>
        </p:nvSpPr>
        <p:spPr>
          <a:xfrm>
            <a:off x="784434" y="2257610"/>
            <a:ext cx="1137171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24,6</a:t>
            </a:r>
            <a:r>
              <a:rPr lang="en-US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625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24FE77-6865-794E-AA4E-34BF6BF16235}"/>
              </a:ext>
            </a:extLst>
          </p:cNvPr>
          <p:cNvSpPr txBox="1"/>
          <p:nvPr/>
        </p:nvSpPr>
        <p:spPr>
          <a:xfrm>
            <a:off x="784434" y="2671632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ЕЖЕНЕДЕЛЬНЫЙ</a:t>
            </a:r>
          </a:p>
          <a:p>
            <a:r>
              <a:rPr lang="ru-RU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ОХВАТ</a:t>
            </a:r>
            <a:endParaRPr lang="ru-RU" sz="12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F3511A1-8C39-A24F-9823-3C535CD09C51}"/>
              </a:ext>
            </a:extLst>
          </p:cNvPr>
          <p:cNvSpPr txBox="1"/>
          <p:nvPr/>
        </p:nvSpPr>
        <p:spPr>
          <a:xfrm>
            <a:off x="3066456" y="2257610"/>
            <a:ext cx="936731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9,9</a:t>
            </a:r>
            <a:r>
              <a:rPr lang="en-US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625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689151-BA46-CF4A-BAE6-28E72AD15087}"/>
              </a:ext>
            </a:extLst>
          </p:cNvPr>
          <p:cNvSpPr txBox="1"/>
          <p:nvPr/>
        </p:nvSpPr>
        <p:spPr>
          <a:xfrm>
            <a:off x="3066456" y="2671632"/>
            <a:ext cx="131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ЕЖЕДНЕВНЫЙ</a:t>
            </a:r>
          </a:p>
          <a:p>
            <a:r>
              <a:rPr lang="ru-RU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ОХВАТ</a:t>
            </a:r>
            <a:endParaRPr lang="ru-RU" sz="12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338A9E-D26D-6E48-A3A1-3A6242A8C261}"/>
              </a:ext>
            </a:extLst>
          </p:cNvPr>
          <p:cNvSpPr txBox="1"/>
          <p:nvPr/>
        </p:nvSpPr>
        <p:spPr>
          <a:xfrm>
            <a:off x="810541" y="3311326"/>
            <a:ext cx="1162882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6 160 </a:t>
            </a:r>
            <a:endParaRPr lang="ru-RU" sz="200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009D69-AC9C-3441-9BBC-D12465FA18C7}"/>
              </a:ext>
            </a:extLst>
          </p:cNvPr>
          <p:cNvSpPr txBox="1"/>
          <p:nvPr/>
        </p:nvSpPr>
        <p:spPr>
          <a:xfrm>
            <a:off x="810541" y="3725348"/>
            <a:ext cx="516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AQH</a:t>
            </a:r>
            <a:endParaRPr lang="ru-RU" sz="12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CA9966-35DD-314D-AF16-0658C9D5A7CF}"/>
              </a:ext>
            </a:extLst>
          </p:cNvPr>
          <p:cNvSpPr txBox="1"/>
          <p:nvPr/>
        </p:nvSpPr>
        <p:spPr>
          <a:xfrm>
            <a:off x="3033602" y="3311326"/>
            <a:ext cx="1278363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1:</a:t>
            </a:r>
            <a:r>
              <a:rPr lang="ru-RU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11</a:t>
            </a:r>
            <a:r>
              <a:rPr lang="en-US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2625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ч.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7EBAFA-7E64-1842-BF8C-462EF597F429}"/>
              </a:ext>
            </a:extLst>
          </p:cNvPr>
          <p:cNvSpPr txBox="1"/>
          <p:nvPr/>
        </p:nvSpPr>
        <p:spPr>
          <a:xfrm>
            <a:off x="3033601" y="3725348"/>
            <a:ext cx="1499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TSL </a:t>
            </a:r>
            <a:r>
              <a:rPr lang="ru-RU" sz="12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ЕЖЕДНЕВНО</a:t>
            </a:r>
            <a:endParaRPr lang="ru-RU" sz="12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D4B23E8-C56E-0D43-B664-D62D5FE049C9}"/>
              </a:ext>
            </a:extLst>
          </p:cNvPr>
          <p:cNvSpPr txBox="1"/>
          <p:nvPr/>
        </p:nvSpPr>
        <p:spPr>
          <a:xfrm>
            <a:off x="6626330" y="3663551"/>
            <a:ext cx="747513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50" spc="38" dirty="0">
                <a:solidFill>
                  <a:prstClr val="white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52</a:t>
            </a:r>
            <a:r>
              <a:rPr lang="en-US" sz="2250" spc="38" dirty="0">
                <a:solidFill>
                  <a:prstClr val="white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250" spc="38" dirty="0">
              <a:solidFill>
                <a:prstClr val="white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6019C2-E069-6B4C-AEBB-D2627A85E94C}"/>
              </a:ext>
            </a:extLst>
          </p:cNvPr>
          <p:cNvSpPr txBox="1"/>
          <p:nvPr/>
        </p:nvSpPr>
        <p:spPr>
          <a:xfrm>
            <a:off x="6626328" y="1524006"/>
            <a:ext cx="747513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50" spc="38" dirty="0">
                <a:solidFill>
                  <a:prstClr val="white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48</a:t>
            </a:r>
            <a:r>
              <a:rPr lang="en-US" sz="2250" spc="38" dirty="0">
                <a:solidFill>
                  <a:prstClr val="white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250" spc="38" dirty="0">
              <a:solidFill>
                <a:prstClr val="white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0541" y="4242610"/>
            <a:ext cx="2900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spc="38" dirty="0">
                <a:solidFill>
                  <a:prstClr val="white">
                    <a:lumMod val="65000"/>
                  </a:prst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ТОП 5 ПО ЕКАТЕРИНБУРГУ**</a:t>
            </a:r>
          </a:p>
          <a:p>
            <a:r>
              <a:rPr lang="ru-RU" sz="1200" spc="38" dirty="0">
                <a:solidFill>
                  <a:prstClr val="white">
                    <a:lumMod val="65000"/>
                  </a:prstClr>
                </a:solidFill>
                <a:latin typeface="Roboto Light" panose="020B0604020202020204" charset="0"/>
                <a:ea typeface="Roboto Light" panose="020B0604020202020204" charset="0"/>
              </a:rPr>
              <a:t>ЛУЧШАЯ МУЗЫКА 70-х, 80-х и 90-х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9B575E-ADC1-B741-BD02-379A3211E152}"/>
              </a:ext>
            </a:extLst>
          </p:cNvPr>
          <p:cNvSpPr txBox="1"/>
          <p:nvPr/>
        </p:nvSpPr>
        <p:spPr>
          <a:xfrm>
            <a:off x="779483" y="4643019"/>
            <a:ext cx="8048875" cy="369267"/>
          </a:xfrm>
          <a:prstGeom prst="rect">
            <a:avLst/>
          </a:prstGeom>
          <a:noFill/>
        </p:spPr>
        <p:txBody>
          <a:bodyPr wrap="square" lIns="91376" tIns="45688" rIns="91376" bIns="45688" rtlCol="0" anchor="b">
            <a:spAutoFit/>
          </a:bodyPr>
          <a:lstStyle/>
          <a:p>
            <a:pPr algn="r"/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Источник: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Екатеринбург,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Weekly Reach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в %,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Daily Reach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в %,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AQH, TSL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Ежедневно; </a:t>
            </a:r>
          </a:p>
          <a:p>
            <a:pPr algn="r"/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Демография: % в аудитории станции,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Weekly Reach,12+</a:t>
            </a:r>
          </a:p>
          <a:p>
            <a:pPr algn="r"/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**ТОП 5 по Еженедельному и Ежедневному охвату  , Екатеринбург,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12+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0DE5DA-886D-61DF-9A83-AFE30BD6D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100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49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5">
            <a:extLst>
              <a:ext uri="{FF2B5EF4-FFF2-40B4-BE49-F238E27FC236}">
                <a16:creationId xmlns:a16="http://schemas.microsoft.com/office/drawing/2014/main" id="{6B105E6B-5AE0-AE49-B491-B521F5E28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875"/>
            <a:ext cx="9144000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80" y="210465"/>
            <a:ext cx="262238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ПОРТРЕТ АУДИТОРИИ 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aphicFrame>
        <p:nvGraphicFramePr>
          <p:cNvPr id="22" name="Диаграмма 7">
            <a:extLst>
              <a:ext uri="{FF2B5EF4-FFF2-40B4-BE49-F238E27FC236}">
                <a16:creationId xmlns:a16="http://schemas.microsoft.com/office/drawing/2014/main" id="{84DF4997-733E-2147-B824-C62F7F91DE68}"/>
              </a:ext>
            </a:extLst>
          </p:cNvPr>
          <p:cNvGraphicFramePr/>
          <p:nvPr/>
        </p:nvGraphicFramePr>
        <p:xfrm>
          <a:off x="274026" y="1422186"/>
          <a:ext cx="2856754" cy="271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F043EA2A-7969-D34F-8D7D-2F9B595AC7AA}"/>
              </a:ext>
            </a:extLst>
          </p:cNvPr>
          <p:cNvSpPr txBox="1"/>
          <p:nvPr/>
        </p:nvSpPr>
        <p:spPr>
          <a:xfrm>
            <a:off x="1122789" y="1510584"/>
            <a:ext cx="1129348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РАБОТАЮТ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52" name="Диаграмма 7">
            <a:extLst>
              <a:ext uri="{FF2B5EF4-FFF2-40B4-BE49-F238E27FC236}">
                <a16:creationId xmlns:a16="http://schemas.microsoft.com/office/drawing/2014/main" id="{DAC15423-8C28-3140-AE78-511A455BB8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5110472"/>
              </p:ext>
            </p:extLst>
          </p:nvPr>
        </p:nvGraphicFramePr>
        <p:xfrm>
          <a:off x="2203291" y="1422186"/>
          <a:ext cx="2856754" cy="271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A743F4E8-8FDC-7A41-8416-7DA8E30EBF05}"/>
              </a:ext>
            </a:extLst>
          </p:cNvPr>
          <p:cNvSpPr txBox="1"/>
          <p:nvPr/>
        </p:nvSpPr>
        <p:spPr>
          <a:xfrm>
            <a:off x="3163776" y="1510584"/>
            <a:ext cx="1025217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ВСЕ </a:t>
            </a:r>
            <a:r>
              <a:rPr lang="en-US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35</a:t>
            </a:r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-</a:t>
            </a:r>
            <a:r>
              <a:rPr lang="en-US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54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D2A2B21-BBB8-9447-BEF5-BA0875A22377}"/>
              </a:ext>
            </a:extLst>
          </p:cNvPr>
          <p:cNvSpPr txBox="1"/>
          <p:nvPr/>
        </p:nvSpPr>
        <p:spPr>
          <a:xfrm>
            <a:off x="3275821" y="2749019"/>
            <a:ext cx="840486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  <a:r>
              <a:rPr lang="ru-RU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  <a:r>
              <a:rPr lang="en-US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62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4724EB6-FF93-BD40-B568-92E0DBF42855}"/>
              </a:ext>
            </a:extLst>
          </p:cNvPr>
          <p:cNvSpPr txBox="1"/>
          <p:nvPr/>
        </p:nvSpPr>
        <p:spPr>
          <a:xfrm>
            <a:off x="3453153" y="3733098"/>
            <a:ext cx="483017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109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57" name="Диаграмма 7">
            <a:extLst>
              <a:ext uri="{FF2B5EF4-FFF2-40B4-BE49-F238E27FC236}">
                <a16:creationId xmlns:a16="http://schemas.microsoft.com/office/drawing/2014/main" id="{D46F55DB-421E-B741-9CF7-B274C10BB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395130"/>
              </p:ext>
            </p:extLst>
          </p:nvPr>
        </p:nvGraphicFramePr>
        <p:xfrm>
          <a:off x="4185205" y="1422186"/>
          <a:ext cx="2856754" cy="271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D2F1438D-4A7F-5744-8F63-20FFB0ECF95B}"/>
              </a:ext>
            </a:extLst>
          </p:cNvPr>
          <p:cNvSpPr txBox="1"/>
          <p:nvPr/>
        </p:nvSpPr>
        <p:spPr>
          <a:xfrm>
            <a:off x="5109532" y="1510584"/>
            <a:ext cx="1049198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ДОХОД ВС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214A7A6-7A25-4F45-8D3B-ABCA78B41E37}"/>
              </a:ext>
            </a:extLst>
          </p:cNvPr>
          <p:cNvSpPr txBox="1"/>
          <p:nvPr/>
        </p:nvSpPr>
        <p:spPr>
          <a:xfrm>
            <a:off x="5190269" y="2702648"/>
            <a:ext cx="840486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88</a:t>
            </a:r>
            <a:r>
              <a:rPr lang="en-US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62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6F57CD1-C983-5149-84F8-1C3410D682AC}"/>
              </a:ext>
            </a:extLst>
          </p:cNvPr>
          <p:cNvSpPr txBox="1"/>
          <p:nvPr/>
        </p:nvSpPr>
        <p:spPr>
          <a:xfrm>
            <a:off x="5398911" y="3733098"/>
            <a:ext cx="483017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101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64" name="Диаграмма 7">
            <a:extLst>
              <a:ext uri="{FF2B5EF4-FFF2-40B4-BE49-F238E27FC236}">
                <a16:creationId xmlns:a16="http://schemas.microsoft.com/office/drawing/2014/main" id="{F5DBF519-71D2-0048-B840-FA83C5799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956285"/>
              </p:ext>
            </p:extLst>
          </p:nvPr>
        </p:nvGraphicFramePr>
        <p:xfrm>
          <a:off x="6193598" y="1214437"/>
          <a:ext cx="2856754" cy="271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CC74092E-1438-564B-AF73-7B51E0FFEC34}"/>
              </a:ext>
            </a:extLst>
          </p:cNvPr>
          <p:cNvSpPr txBox="1"/>
          <p:nvPr/>
        </p:nvSpPr>
        <p:spPr>
          <a:xfrm>
            <a:off x="7091446" y="1510584"/>
            <a:ext cx="880819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 БРАКЕ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5E0B893-605A-0E47-A446-6FD95BC3064D}"/>
              </a:ext>
            </a:extLst>
          </p:cNvPr>
          <p:cNvSpPr txBox="1"/>
          <p:nvPr/>
        </p:nvSpPr>
        <p:spPr>
          <a:xfrm>
            <a:off x="7199233" y="2749019"/>
            <a:ext cx="840486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68</a:t>
            </a:r>
            <a:r>
              <a:rPr lang="en-US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62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8EF5904-3E72-C648-A215-B4425B334EE6}"/>
              </a:ext>
            </a:extLst>
          </p:cNvPr>
          <p:cNvSpPr txBox="1"/>
          <p:nvPr/>
        </p:nvSpPr>
        <p:spPr>
          <a:xfrm>
            <a:off x="7376566" y="3733098"/>
            <a:ext cx="483017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11</a:t>
            </a:r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8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04F977-BEE2-364E-AAB9-A11B6FB780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8918" y="2421418"/>
            <a:ext cx="350210" cy="2812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0E0F5B-B133-374A-B1B1-582478183F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7153" y="2288380"/>
            <a:ext cx="210272" cy="414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E29581-3C4A-CD4E-BE53-9C571786FF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5911" y="2373438"/>
            <a:ext cx="326897" cy="323627"/>
          </a:xfrm>
          <a:prstGeom prst="rect">
            <a:avLst/>
          </a:prstGeom>
        </p:spPr>
      </p:pic>
      <p:graphicFrame>
        <p:nvGraphicFramePr>
          <p:cNvPr id="70" name="Диаграмма 7">
            <a:extLst>
              <a:ext uri="{FF2B5EF4-FFF2-40B4-BE49-F238E27FC236}">
                <a16:creationId xmlns:a16="http://schemas.microsoft.com/office/drawing/2014/main" id="{6F4F03DE-BE21-3941-8DF6-6CF06D74DD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673734"/>
              </p:ext>
            </p:extLst>
          </p:nvPr>
        </p:nvGraphicFramePr>
        <p:xfrm>
          <a:off x="274026" y="1392827"/>
          <a:ext cx="2856754" cy="271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C98E260B-48AA-284D-B107-5F4390B561BA}"/>
              </a:ext>
            </a:extLst>
          </p:cNvPr>
          <p:cNvSpPr txBox="1"/>
          <p:nvPr/>
        </p:nvSpPr>
        <p:spPr>
          <a:xfrm>
            <a:off x="3297089" y="3926821"/>
            <a:ext cx="7879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spc="38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9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1EA6A5-F4DD-2249-A665-83CC96D39F54}"/>
              </a:ext>
            </a:extLst>
          </p:cNvPr>
          <p:cNvSpPr txBox="1"/>
          <p:nvPr/>
        </p:nvSpPr>
        <p:spPr>
          <a:xfrm>
            <a:off x="5242847" y="3926821"/>
            <a:ext cx="7879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spc="38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9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FF2C95B-B260-8B44-B68D-F9D9CEF3EF61}"/>
              </a:ext>
            </a:extLst>
          </p:cNvPr>
          <p:cNvSpPr txBox="1"/>
          <p:nvPr/>
        </p:nvSpPr>
        <p:spPr>
          <a:xfrm>
            <a:off x="7220502" y="3926821"/>
            <a:ext cx="7879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spc="38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9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5AE0A-6036-8D47-9F91-FEF2858F11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51295" y="2379065"/>
            <a:ext cx="296980" cy="26545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2EC14D8-203F-6F42-9313-BD7AECAC1C85}"/>
              </a:ext>
            </a:extLst>
          </p:cNvPr>
          <p:cNvSpPr txBox="1"/>
          <p:nvPr/>
        </p:nvSpPr>
        <p:spPr>
          <a:xfrm>
            <a:off x="1483472" y="3733098"/>
            <a:ext cx="483017" cy="288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  <a:r>
              <a:rPr lang="ru-RU" sz="1275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11</a:t>
            </a:r>
            <a:endParaRPr lang="ru-RU" sz="127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BD69DC-1048-9242-AF7E-AD837C219A3D}"/>
              </a:ext>
            </a:extLst>
          </p:cNvPr>
          <p:cNvSpPr txBox="1"/>
          <p:nvPr/>
        </p:nvSpPr>
        <p:spPr>
          <a:xfrm>
            <a:off x="1327408" y="3926821"/>
            <a:ext cx="7879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spc="38" dirty="0" err="1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Аффинити</a:t>
            </a:r>
            <a:endParaRPr lang="ru-RU" sz="9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F4E336-C27B-F340-85CA-0BBDD349BA92}"/>
              </a:ext>
            </a:extLst>
          </p:cNvPr>
          <p:cNvSpPr txBox="1"/>
          <p:nvPr/>
        </p:nvSpPr>
        <p:spPr>
          <a:xfrm>
            <a:off x="1274830" y="2749019"/>
            <a:ext cx="840486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74</a:t>
            </a:r>
            <a:r>
              <a:rPr lang="en-US" sz="2625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%</a:t>
            </a:r>
            <a:endParaRPr lang="ru-RU" sz="2625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9B575E-ADC1-B741-BD02-379A3211E152}"/>
              </a:ext>
            </a:extLst>
          </p:cNvPr>
          <p:cNvSpPr txBox="1"/>
          <p:nvPr/>
        </p:nvSpPr>
        <p:spPr>
          <a:xfrm>
            <a:off x="789866" y="4821831"/>
            <a:ext cx="8048875" cy="184666"/>
          </a:xfrm>
          <a:prstGeom prst="rect">
            <a:avLst/>
          </a:prstGeom>
          <a:noFill/>
        </p:spPr>
        <p:txBody>
          <a:bodyPr wrap="square" lIns="91376" tIns="45688" rIns="91376" bIns="45688" rtlCol="0" anchor="b">
            <a:spAutoFit/>
          </a:bodyPr>
          <a:lstStyle/>
          <a:p>
            <a:pPr lvl="0" algn="r"/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Источник: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Екатеринбург,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% в аудитории станции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Weekly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Affinity Index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12+, 18+ (доход).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6CD510-C889-AEE5-FB59-0A139221AF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415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2" grpId="0">
        <p:bldAsOne/>
      </p:bldGraphic>
      <p:bldGraphic spid="57" grpId="0">
        <p:bldAsOne/>
      </p:bldGraphic>
      <p:bldGraphic spid="64" grpId="0">
        <p:bldAsOne/>
      </p:bldGraphic>
      <p:bldGraphic spid="70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5">
            <a:extLst>
              <a:ext uri="{FF2B5EF4-FFF2-40B4-BE49-F238E27FC236}">
                <a16:creationId xmlns:a16="http://schemas.microsoft.com/office/drawing/2014/main" id="{6B105E6B-5AE0-AE49-B491-B521F5E28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262719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ПОРТРЕТ СЛУШАТЕЛЯ 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E3C816-B179-5D4B-8BB5-8B6B28421B44}"/>
              </a:ext>
            </a:extLst>
          </p:cNvPr>
          <p:cNvSpPr txBox="1"/>
          <p:nvPr/>
        </p:nvSpPr>
        <p:spPr>
          <a:xfrm>
            <a:off x="1079061" y="2216949"/>
            <a:ext cx="1246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СЕМЕЙНЫЕ ПАРЫ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 ДЕТЬМИ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2DD1F3-F484-1C42-8A15-C23EEC7D406B}"/>
              </a:ext>
            </a:extLst>
          </p:cNvPr>
          <p:cNvSpPr txBox="1"/>
          <p:nvPr/>
        </p:nvSpPr>
        <p:spPr>
          <a:xfrm>
            <a:off x="3092744" y="2216949"/>
            <a:ext cx="1235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РУКОВОДИТЕЛИ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СПЕЦИАЛИСТЫ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7FF9CE-7904-3A46-A255-84F19501368C}"/>
              </a:ext>
            </a:extLst>
          </p:cNvPr>
          <p:cNvSpPr txBox="1"/>
          <p:nvPr/>
        </p:nvSpPr>
        <p:spPr>
          <a:xfrm>
            <a:off x="5066906" y="2216949"/>
            <a:ext cx="117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 ВЫСШИМ </a:t>
            </a:r>
            <a:b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ОБРАЗОВАНИЕМ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66292F-9A8B-F94E-9C9A-E90DC6107DE2}"/>
              </a:ext>
            </a:extLst>
          </p:cNvPr>
          <p:cNvSpPr txBox="1"/>
          <p:nvPr/>
        </p:nvSpPr>
        <p:spPr>
          <a:xfrm>
            <a:off x="6939387" y="2214388"/>
            <a:ext cx="1323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ЛЮБЯТ КОНЦЕРТЫ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ВЕЧЕРИНКИ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215CDE-49C4-1C42-B422-78A1F3EE1C6A}"/>
              </a:ext>
            </a:extLst>
          </p:cNvPr>
          <p:cNvSpPr txBox="1"/>
          <p:nvPr/>
        </p:nvSpPr>
        <p:spPr>
          <a:xfrm>
            <a:off x="928016" y="3756560"/>
            <a:ext cx="1537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ВОДЯТ СОБСТВЕННЫЙ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АВТОМОБИЛЬ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B5DC07-627F-7048-9601-DD785CC90DC4}"/>
              </a:ext>
            </a:extLst>
          </p:cNvPr>
          <p:cNvSpPr txBox="1"/>
          <p:nvPr/>
        </p:nvSpPr>
        <p:spPr>
          <a:xfrm>
            <a:off x="3000477" y="3756560"/>
            <a:ext cx="142000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 АКТИВНЫЙ</a:t>
            </a:r>
            <a:b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ЗДОРОВЫЙ ОБРАЗ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ЖИЗНИ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7101E1E-48E2-4A4C-AD3C-C346F5634A71}"/>
              </a:ext>
            </a:extLst>
          </p:cNvPr>
          <p:cNvSpPr txBox="1"/>
          <p:nvPr/>
        </p:nvSpPr>
        <p:spPr>
          <a:xfrm>
            <a:off x="5001231" y="3756560"/>
            <a:ext cx="132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 ОТПУСК ЛЕТАЮТ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ЗАГРАНИЦУ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9232D0-E8A2-0047-AE1F-F6E7A2D3C75C}"/>
              </a:ext>
            </a:extLst>
          </p:cNvPr>
          <p:cNvSpPr txBox="1"/>
          <p:nvPr/>
        </p:nvSpPr>
        <p:spPr>
          <a:xfrm>
            <a:off x="7109940" y="3721935"/>
            <a:ext cx="103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ЛЮБЯТ ТЕАТР</a:t>
            </a:r>
          </a:p>
          <a:p>
            <a:pPr algn="ctr"/>
            <a:r>
              <a:rPr lang="ru-RU" sz="900" b="1" spc="38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КИНО</a:t>
            </a:r>
            <a:endParaRPr lang="ru-RU" sz="900" b="1" spc="38" dirty="0">
              <a:solidFill>
                <a:srgbClr val="BA3B1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4EDE79-4F6E-DC44-87BD-CC7C4F4D4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505" y="1693778"/>
            <a:ext cx="433211" cy="433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343924-CAA4-134D-B6E9-D28111A74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964" y="1679454"/>
            <a:ext cx="519806" cy="4430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09332-4366-7646-80E1-C942FAA8D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2688" y="3194881"/>
            <a:ext cx="467742" cy="467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620823-3D03-D942-8EB7-8E570E9C95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9129" y="1698903"/>
            <a:ext cx="435992" cy="4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92BFB1-6CA2-2441-9685-D760E27A0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0050" y="3264370"/>
            <a:ext cx="591535" cy="2936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EEC27B-43E3-7849-B313-A1CA6A7448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1053" y="3260119"/>
            <a:ext cx="457625" cy="3766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D6D31D-B2F6-3B40-B3F6-225DA302CD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731" y="3259852"/>
            <a:ext cx="581612" cy="3769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D123D0-D580-DA43-9838-F309AABBC5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9642" y="1643221"/>
            <a:ext cx="301669" cy="476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CAB31E-7504-5EED-2F9F-AC204D717A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35679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D3B330B7-F5F1-C34B-9009-1669FA6BCE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748542"/>
              </p:ext>
            </p:extLst>
          </p:nvPr>
        </p:nvGraphicFramePr>
        <p:xfrm>
          <a:off x="540726" y="1302528"/>
          <a:ext cx="6219527" cy="355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59BCC934-2E15-8047-8E90-4FF74F05C21D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73385C-1A6A-AC49-9695-41173355D341}"/>
              </a:ext>
            </a:extLst>
          </p:cNvPr>
          <p:cNvSpPr txBox="1"/>
          <p:nvPr/>
        </p:nvSpPr>
        <p:spPr>
          <a:xfrm>
            <a:off x="778080" y="210465"/>
            <a:ext cx="485004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ТОП 10 РАДИОСТАНЦИЙ В ЕКАТЕРИНБУРГЕ</a:t>
            </a:r>
          </a:p>
        </p:txBody>
      </p:sp>
      <p:sp>
        <p:nvSpPr>
          <p:cNvPr id="29" name="Parallelogram 78">
            <a:extLst>
              <a:ext uri="{FF2B5EF4-FFF2-40B4-BE49-F238E27FC236}">
                <a16:creationId xmlns:a16="http://schemas.microsoft.com/office/drawing/2014/main" id="{F1D7B2EB-E650-A042-BBBA-7CB878F91305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E94535-0229-D947-8061-0BB5274DD3CB}"/>
              </a:ext>
            </a:extLst>
          </p:cNvPr>
          <p:cNvSpPr txBox="1"/>
          <p:nvPr/>
        </p:nvSpPr>
        <p:spPr>
          <a:xfrm>
            <a:off x="779476" y="4840287"/>
            <a:ext cx="8048875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Екатеринбург, Январь - Декабрь 2023, 12+ , Все 12+, Еженедельный охват в тыс. и %,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TSL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Еженедельно.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E0E72E-CB1E-6947-8948-3097A8BE0776}"/>
              </a:ext>
            </a:extLst>
          </p:cNvPr>
          <p:cNvSpPr txBox="1"/>
          <p:nvPr/>
        </p:nvSpPr>
        <p:spPr>
          <a:xfrm>
            <a:off x="6918934" y="2109120"/>
            <a:ext cx="164950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75" b="1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№4</a:t>
            </a:r>
          </a:p>
          <a:p>
            <a:r>
              <a:rPr lang="ru-RU" sz="1275" b="1" cap="all" dirty="0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 </a:t>
            </a:r>
            <a:r>
              <a:rPr lang="ru-RU" sz="1275" b="1" cap="all" dirty="0" err="1">
                <a:solidFill>
                  <a:srgbClr val="0042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екатеринбурге</a:t>
            </a:r>
            <a:endParaRPr lang="ru-RU" sz="1275" b="1" cap="all" dirty="0">
              <a:solidFill>
                <a:schemeClr val="accent5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2" name="Picture 3">
            <a:extLst>
              <a:ext uri="{FF2B5EF4-FFF2-40B4-BE49-F238E27FC236}">
                <a16:creationId xmlns:a16="http://schemas.microsoft.com/office/drawing/2014/main" id="{4CF7D161-D416-1640-BF12-F4E685F1F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332" y="1013603"/>
            <a:ext cx="929015" cy="1020524"/>
          </a:xfrm>
          <a:prstGeom prst="rect">
            <a:avLst/>
          </a:prstGeom>
        </p:spPr>
      </p:pic>
      <p:grpSp>
        <p:nvGrpSpPr>
          <p:cNvPr id="33" name="Group 36">
            <a:extLst>
              <a:ext uri="{FF2B5EF4-FFF2-40B4-BE49-F238E27FC236}">
                <a16:creationId xmlns:a16="http://schemas.microsoft.com/office/drawing/2014/main" id="{B0950D39-1C65-F54E-B9B5-5BC6846EF482}"/>
              </a:ext>
            </a:extLst>
          </p:cNvPr>
          <p:cNvGrpSpPr/>
          <p:nvPr/>
        </p:nvGrpSpPr>
        <p:grpSpPr>
          <a:xfrm>
            <a:off x="4486750" y="1355681"/>
            <a:ext cx="1905324" cy="323165"/>
            <a:chOff x="1443194" y="4504377"/>
            <a:chExt cx="2540431" cy="430887"/>
          </a:xfrm>
        </p:grpSpPr>
        <p:sp>
          <p:nvSpPr>
            <p:cNvPr id="34" name="Rounded Rectangle 37">
              <a:extLst>
                <a:ext uri="{FF2B5EF4-FFF2-40B4-BE49-F238E27FC236}">
                  <a16:creationId xmlns:a16="http://schemas.microsoft.com/office/drawing/2014/main" id="{56C7D3CC-3AD4-F740-B569-684C403065AF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FAFD3D-76F4-0A4D-9EF3-5CC1D6876699}"/>
                </a:ext>
              </a:extLst>
            </p:cNvPr>
            <p:cNvSpPr txBox="1"/>
            <p:nvPr/>
          </p:nvSpPr>
          <p:spPr>
            <a:xfrm>
              <a:off x="1572666" y="4555592"/>
              <a:ext cx="2410959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ПН-ВС / 05:00 – 05:00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F3E223C-6247-E243-BA7A-7BD3F12D267E}"/>
              </a:ext>
            </a:extLst>
          </p:cNvPr>
          <p:cNvSpPr txBox="1"/>
          <p:nvPr/>
        </p:nvSpPr>
        <p:spPr>
          <a:xfrm>
            <a:off x="6892614" y="3076246"/>
            <a:ext cx="148207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24,6% </a:t>
            </a:r>
            <a:r>
              <a:rPr lang="ru-RU" sz="16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млн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AAF68E6-3612-814B-9425-62457DC89838}"/>
              </a:ext>
            </a:extLst>
          </p:cNvPr>
          <p:cNvSpPr txBox="1"/>
          <p:nvPr/>
        </p:nvSpPr>
        <p:spPr>
          <a:xfrm>
            <a:off x="6892614" y="3424843"/>
            <a:ext cx="12259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Reach Weekly</a:t>
            </a:r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%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DEED9D-A7A8-464C-8D98-F9258C703085}"/>
              </a:ext>
            </a:extLst>
          </p:cNvPr>
          <p:cNvSpPr txBox="1"/>
          <p:nvPr/>
        </p:nvSpPr>
        <p:spPr>
          <a:xfrm>
            <a:off x="6918720" y="3760558"/>
            <a:ext cx="112447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  <a:r>
              <a:rPr lang="en-US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:</a:t>
            </a:r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21</a:t>
            </a:r>
            <a:r>
              <a:rPr lang="en-US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ч.</a:t>
            </a:r>
            <a:endParaRPr lang="ru-RU" sz="225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4BF71D8-8416-F64A-86B2-967409A49D91}"/>
              </a:ext>
            </a:extLst>
          </p:cNvPr>
          <p:cNvSpPr txBox="1"/>
          <p:nvPr/>
        </p:nvSpPr>
        <p:spPr>
          <a:xfrm>
            <a:off x="6918720" y="4102745"/>
            <a:ext cx="9355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TSL Weekly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8B7CADA-1509-0C45-A07A-92164DE12EBE}"/>
              </a:ext>
            </a:extLst>
          </p:cNvPr>
          <p:cNvSpPr txBox="1"/>
          <p:nvPr/>
        </p:nvSpPr>
        <p:spPr>
          <a:xfrm>
            <a:off x="3172491" y="2059106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rgbClr val="A6A6A6"/>
                </a:solidFill>
                <a:latin typeface="Roboto" panose="020B0604020202020204" charset="0"/>
                <a:ea typeface="Roboto" panose="020B0604020202020204" charset="0"/>
              </a:rPr>
              <a:t>308,4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FE824BA-2243-CF4C-8E55-B0BDBB917C2D}"/>
              </a:ext>
            </a:extLst>
          </p:cNvPr>
          <p:cNvSpPr txBox="1"/>
          <p:nvPr/>
        </p:nvSpPr>
        <p:spPr>
          <a:xfrm rot="16200000">
            <a:off x="-179435" y="2841273"/>
            <a:ext cx="208094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75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Еженедельный охват, </a:t>
            </a:r>
            <a:r>
              <a:rPr lang="ru-RU" sz="675" dirty="0" err="1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тыс.чел</a:t>
            </a:r>
            <a:endParaRPr lang="ru-RU" sz="675" dirty="0">
              <a:solidFill>
                <a:srgbClr val="003A6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32448A-5DDC-7519-1C18-6528E37827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313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059" y="0"/>
            <a:ext cx="9144000" cy="51435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BCC934-2E15-8047-8E90-4FF74F05C21D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</a:t>
            </a:r>
            <a:endParaRPr lang="ru-RU" sz="1650" b="1" spc="38" dirty="0">
              <a:solidFill>
                <a:srgbClr val="BB3C1B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9" name="Parallelogram 78">
            <a:extLst>
              <a:ext uri="{FF2B5EF4-FFF2-40B4-BE49-F238E27FC236}">
                <a16:creationId xmlns:a16="http://schemas.microsoft.com/office/drawing/2014/main" id="{F1D7B2EB-E650-A042-BBBA-7CB878F91305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92C08A70-0656-9C48-8F91-B4FB83DD0B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5015590"/>
              </p:ext>
            </p:extLst>
          </p:nvPr>
        </p:nvGraphicFramePr>
        <p:xfrm>
          <a:off x="88060" y="1399421"/>
          <a:ext cx="8226938" cy="356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0FE824BA-2243-CF4C-8E55-B0BDBB917C2D}"/>
              </a:ext>
            </a:extLst>
          </p:cNvPr>
          <p:cNvSpPr txBox="1"/>
          <p:nvPr/>
        </p:nvSpPr>
        <p:spPr>
          <a:xfrm rot="16200000">
            <a:off x="-595650" y="2593756"/>
            <a:ext cx="208094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75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Ежедневный охват, </a:t>
            </a:r>
            <a:r>
              <a:rPr lang="ru-RU" sz="675" dirty="0" err="1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тыс.чел</a:t>
            </a:r>
            <a:endParaRPr lang="ru-RU" sz="675" dirty="0">
              <a:solidFill>
                <a:srgbClr val="003A6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861036" y="167483"/>
            <a:ext cx="2891753" cy="584711"/>
          </a:xfrm>
          <a:prstGeom prst="rect">
            <a:avLst/>
          </a:prstGeom>
          <a:noFill/>
        </p:spPr>
        <p:txBody>
          <a:bodyPr wrap="none" lIns="91376" tIns="45688" rIns="91376" bIns="45688" rtlCol="0">
            <a:spAutoFit/>
          </a:bodyPr>
          <a:lstStyle/>
          <a:p>
            <a:r>
              <a:rPr lang="ru-RU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 </a:t>
            </a:r>
            <a:r>
              <a:rPr lang="ru-RU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ЕКАТЕРИНБУРГ</a:t>
            </a:r>
          </a:p>
          <a:p>
            <a:r>
              <a:rPr lang="ru-RU" sz="160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35-64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8635" y="1351306"/>
            <a:ext cx="454347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685738">
              <a:spcBef>
                <a:spcPts val="300"/>
              </a:spcBef>
            </a:pPr>
            <a:r>
              <a:rPr lang="ru-RU" sz="1350" b="1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№</a:t>
            </a:r>
            <a:r>
              <a:rPr lang="en-US" sz="1350" b="1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4</a:t>
            </a:r>
            <a:r>
              <a:rPr lang="ru-RU" sz="1350" b="1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В СОСТОЯВШЕЙСЯ В ЖИЗНИ АУДИТОРИИ 35-64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1043" y="4913770"/>
            <a:ext cx="8132957" cy="184599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r" defTabSz="685177"/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Источник: </a:t>
            </a:r>
            <a:r>
              <a:rPr lang="en-US" sz="600" dirty="0" err="1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Mediascope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, Radio Index,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Екатеринбург,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2023.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Daily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в тыс., 35-64,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E33259-5DC4-18B6-73EB-7DC847AF2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81693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09DAF8-EE5F-AD4D-943A-D1604A7C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69"/>
            <a:ext cx="9144000" cy="51435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BCC934-2E15-8047-8E90-4FF74F05C21D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10</a:t>
            </a:r>
          </a:p>
        </p:txBody>
      </p:sp>
      <p:sp>
        <p:nvSpPr>
          <p:cNvPr id="29" name="Parallelogram 78">
            <a:extLst>
              <a:ext uri="{FF2B5EF4-FFF2-40B4-BE49-F238E27FC236}">
                <a16:creationId xmlns:a16="http://schemas.microsoft.com/office/drawing/2014/main" id="{F1D7B2EB-E650-A042-BBBA-7CB878F91305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92C08A70-0656-9C48-8F91-B4FB83DD0B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0796956"/>
              </p:ext>
            </p:extLst>
          </p:nvPr>
        </p:nvGraphicFramePr>
        <p:xfrm>
          <a:off x="257176" y="1399421"/>
          <a:ext cx="8057822" cy="356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0FE824BA-2243-CF4C-8E55-B0BDBB917C2D}"/>
              </a:ext>
            </a:extLst>
          </p:cNvPr>
          <p:cNvSpPr txBox="1"/>
          <p:nvPr/>
        </p:nvSpPr>
        <p:spPr>
          <a:xfrm rot="16200000">
            <a:off x="-465185" y="2583476"/>
            <a:ext cx="208094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75" dirty="0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Еженедельный  охват, </a:t>
            </a:r>
            <a:r>
              <a:rPr lang="ru-RU" sz="675" dirty="0" err="1">
                <a:solidFill>
                  <a:srgbClr val="003A6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тыс.чел</a:t>
            </a:r>
            <a:endParaRPr lang="ru-RU" sz="675" dirty="0">
              <a:solidFill>
                <a:srgbClr val="003A6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861036" y="167483"/>
            <a:ext cx="5045611" cy="584711"/>
          </a:xfrm>
          <a:prstGeom prst="rect">
            <a:avLst/>
          </a:prstGeom>
          <a:noFill/>
        </p:spPr>
        <p:txBody>
          <a:bodyPr wrap="none" lIns="91376" tIns="45688" rIns="91376" bIns="45688" rtlCol="0">
            <a:spAutoFit/>
          </a:bodyPr>
          <a:lstStyle/>
          <a:p>
            <a:r>
              <a:rPr lang="ru-RU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 </a:t>
            </a:r>
            <a:r>
              <a:rPr lang="ru-RU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ЕКАТЕРИНБУРГ</a:t>
            </a:r>
          </a:p>
          <a:p>
            <a:r>
              <a:rPr lang="ru-RU" sz="160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МУЖЧИНЫ, 35+, ДОХОД ВЫСОКИЙ И СРЕДНИЙ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1043" y="4913770"/>
            <a:ext cx="8132957" cy="184599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r" defTabSz="685177"/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Источник: </a:t>
            </a:r>
            <a:r>
              <a:rPr lang="en-US" sz="600" dirty="0" err="1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Mediascope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, Radio Index,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Екатеринбург,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2023.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Weekly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в тыс., 35+, </a:t>
            </a:r>
            <a:r>
              <a:rPr lang="ru-RU" sz="600" dirty="0" err="1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муж.ВС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,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198906"/>
            <a:ext cx="4381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685738">
              <a:spcBef>
                <a:spcPts val="300"/>
              </a:spcBef>
            </a:pPr>
            <a:r>
              <a:rPr lang="ru-RU" sz="1350" b="1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№4 В ОБЕСПЕЧЕННОЙ МУЖСКОЙ АУДИТОРИИ 35+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E45AE5-BCBD-B552-4360-EC018370D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24873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Диаграмма 32"/>
          <p:cNvGraphicFramePr/>
          <p:nvPr/>
        </p:nvGraphicFramePr>
        <p:xfrm>
          <a:off x="169983" y="1358454"/>
          <a:ext cx="4411542" cy="351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57293" y="1513454"/>
            <a:ext cx="3565540" cy="461600"/>
          </a:xfrm>
          <a:prstGeom prst="rect">
            <a:avLst/>
          </a:prstGeom>
          <a:noFill/>
        </p:spPr>
        <p:txBody>
          <a:bodyPr wrap="square" lIns="91376" tIns="45688" rIns="91376" bIns="45688" rtlCol="0">
            <a:spAutoFit/>
          </a:bodyPr>
          <a:lstStyle/>
          <a:p>
            <a:r>
              <a:rPr lang="ru-RU" sz="1200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40+, (со-)владелец собственной фирмы / индивидуальный бизнес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0156" y="952433"/>
            <a:ext cx="7392691" cy="307712"/>
          </a:xfrm>
          <a:prstGeom prst="rect">
            <a:avLst/>
          </a:prstGeom>
          <a:noFill/>
        </p:spPr>
        <p:txBody>
          <a:bodyPr wrap="square" lIns="91376" tIns="45688" rIns="91376" bIns="45688" rtlCol="0">
            <a:spAutoFit/>
          </a:bodyPr>
          <a:lstStyle/>
          <a:p>
            <a:pPr algn="ctr"/>
            <a:r>
              <a:rPr lang="ru-RU" b="1" cap="all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ВЫСОКИЕ ПОЗИЦИИ ВО ВЗРОСЛОЙ, обеспеченной аудитории</a:t>
            </a:r>
            <a:endParaRPr lang="ru-RU" b="1" dirty="0">
              <a:solidFill>
                <a:srgbClr val="004177"/>
              </a:solidFill>
              <a:latin typeface="Roboto" pitchFamily="2" charset="0"/>
              <a:ea typeface="Roboto" pitchFamily="2" charset="0"/>
              <a:cs typeface="Robot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2629" y="4983380"/>
            <a:ext cx="8158171" cy="161581"/>
          </a:xfrm>
          <a:prstGeom prst="rect">
            <a:avLst/>
          </a:prstGeom>
          <a:noFill/>
        </p:spPr>
        <p:txBody>
          <a:bodyPr wrap="square" lIns="68532" tIns="34289" rIns="68532" bIns="34289" rtlCol="0">
            <a:spAutoFit/>
          </a:bodyPr>
          <a:lstStyle/>
          <a:p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Источник: </a:t>
            </a:r>
            <a:r>
              <a:rPr lang="en-US" sz="600" dirty="0" err="1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Mediascope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anose="020B0604020202020204" charset="0"/>
                <a:ea typeface="Roboto" panose="020B0604020202020204" charset="0"/>
                <a:cs typeface="Arial" charset="0"/>
              </a:rPr>
              <a:t>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Radio Index,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Екатеринбург,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Январь - Декабрь 2023, 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Weekly Reach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в тыс.,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 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40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+</a:t>
            </a:r>
            <a:r>
              <a:rPr lang="ru-RU" sz="600" dirty="0">
                <a:solidFill>
                  <a:schemeClr val="bg1">
                    <a:lumMod val="65000"/>
                  </a:schemeClr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,, (со-)владелец собственной фирмы / индивидуальный бизнес; 35+, есть авто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60" y="210467"/>
            <a:ext cx="541580" cy="357786"/>
          </a:xfrm>
          <a:prstGeom prst="rect">
            <a:avLst/>
          </a:prstGeom>
          <a:noFill/>
        </p:spPr>
        <p:txBody>
          <a:bodyPr wrap="square" lIns="91376" tIns="45688" rIns="91376" bIns="45688" rtlCol="0">
            <a:spAutoFit/>
          </a:bodyPr>
          <a:lstStyle/>
          <a:p>
            <a:pPr algn="r"/>
            <a:r>
              <a:rPr lang="ru-RU" sz="170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80" y="210476"/>
            <a:ext cx="4720074" cy="830932"/>
          </a:xfrm>
          <a:prstGeom prst="rect">
            <a:avLst/>
          </a:prstGeom>
          <a:noFill/>
        </p:spPr>
        <p:txBody>
          <a:bodyPr wrap="none" lIns="91376" tIns="45688" rIns="91376" bIns="45688" rtlCol="0">
            <a:spAutoFit/>
          </a:bodyPr>
          <a:lstStyle/>
          <a:p>
            <a:r>
              <a:rPr lang="ru-RU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r>
              <a:rPr lang="ru-RU" sz="1600" b="1" spc="38" dirty="0">
                <a:solidFill>
                  <a:srgbClr val="00417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</a:p>
          <a:p>
            <a:r>
              <a:rPr lang="ru-RU" sz="160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ТОП 10 РАДИОСТАНЦИЙ В ЕКАТЕРИНБУРГЕ</a:t>
            </a:r>
          </a:p>
          <a:p>
            <a:endParaRPr lang="ru-RU" sz="1600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5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35" y="253010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r>
              <a:rPr lang="ru-RU" sz="1100" dirty="0"/>
              <a:t> </a:t>
            </a:r>
            <a:endParaRPr lang="x-none" sz="1100" dirty="0"/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978843353"/>
              </p:ext>
            </p:extLst>
          </p:nvPr>
        </p:nvGraphicFramePr>
        <p:xfrm>
          <a:off x="4464726" y="1478882"/>
          <a:ext cx="4591216" cy="351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971231" y="1630100"/>
            <a:ext cx="2847971" cy="276934"/>
          </a:xfrm>
          <a:prstGeom prst="rect">
            <a:avLst/>
          </a:prstGeom>
          <a:noFill/>
        </p:spPr>
        <p:txBody>
          <a:bodyPr wrap="square" lIns="91376" tIns="45688" rIns="91376" bIns="45688" rtlCol="0">
            <a:spAutoFit/>
          </a:bodyPr>
          <a:lstStyle/>
          <a:p>
            <a:r>
              <a:rPr lang="ru-RU" sz="1200" dirty="0">
                <a:solidFill>
                  <a:srgbClr val="004177"/>
                </a:solidFill>
                <a:latin typeface="Roboto" pitchFamily="2" charset="0"/>
                <a:ea typeface="Roboto" pitchFamily="2" charset="0"/>
                <a:cs typeface="Roboto" pitchFamily="2" charset="0"/>
              </a:rPr>
              <a:t>35+, есть авто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84746978"/>
              </p:ext>
            </p:extLst>
          </p:nvPr>
        </p:nvGraphicFramePr>
        <p:xfrm>
          <a:off x="273967" y="1513454"/>
          <a:ext cx="4591216" cy="351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FD3CED-F650-8717-E443-82C0D46E0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EB3665-033B-0F4E-92C0-0C2AE42CF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958D9C-04FA-854C-89B0-DB61FD2EDAE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A6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013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04ABF-08B5-7E49-B962-DE2408CE5895}"/>
              </a:ext>
            </a:extLst>
          </p:cNvPr>
          <p:cNvSpPr txBox="1"/>
          <p:nvPr/>
        </p:nvSpPr>
        <p:spPr>
          <a:xfrm>
            <a:off x="2796153" y="2248585"/>
            <a:ext cx="3595856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750" b="1" spc="225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ПРОГРАММЫ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AE3A8D1C-84C3-394A-BE19-15A428225D5A}"/>
              </a:ext>
            </a:extLst>
          </p:cNvPr>
          <p:cNvSpPr/>
          <p:nvPr/>
        </p:nvSpPr>
        <p:spPr>
          <a:xfrm>
            <a:off x="2524971" y="2104449"/>
            <a:ext cx="364963" cy="467302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</p:spTree>
    <p:extLst>
      <p:ext uri="{BB962C8B-B14F-4D97-AF65-F5344CB8AC3E}">
        <p14:creationId xmlns:p14="http://schemas.microsoft.com/office/powerpoint/2010/main" val="1289715771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184133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ПЕРВАЯ СМЕНА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УТРЕННЕЕ ШОУ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2101800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ПН-ПТ / 09:00 – 13:00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789861" y="2194801"/>
            <a:ext cx="185089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10 703 600</a:t>
            </a:r>
            <a:r>
              <a:rPr lang="en-US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225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789861" y="2543397"/>
            <a:ext cx="16381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еженедельный охват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789861" y="3062932"/>
            <a:ext cx="2003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Саша Светлов</a:t>
            </a:r>
          </a:p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Рита Субботина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789862" y="3757494"/>
            <a:ext cx="7830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ведущие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1CEC1C3C-FFFA-5748-8F5E-1AC1373BD2E5}"/>
              </a:ext>
            </a:extLst>
          </p:cNvPr>
          <p:cNvSpPr/>
          <p:nvPr/>
        </p:nvSpPr>
        <p:spPr>
          <a:xfrm>
            <a:off x="6449654" y="1626645"/>
            <a:ext cx="1986919" cy="137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Каждое буднее утро – как праздник! Звездные гости,  игры с классными призами, веселые шутки, любимые песни и самые свежие новости</a:t>
            </a:r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.</a:t>
            </a:r>
            <a:endParaRPr lang="ru-RU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 Light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За отличное настроение отвечают Саша Светлов и Рита Субботина!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29" y="0"/>
            <a:ext cx="4294302" cy="536787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781126" y="4831658"/>
            <a:ext cx="7230760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Источник: *специальный расчет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на базе данных исследования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Россия (города 100 000+), </a:t>
            </a:r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Июль – Декабрь 2023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Пн.-Пт., 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Reach Weekly, 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07:00-11:00 (по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Мск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.) Все 1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2+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</a:t>
            </a:r>
            <a:endParaRPr lang="en-US" sz="600" dirty="0">
              <a:solidFill>
                <a:schemeClr val="bg1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5B8048-8CFC-8BD1-75E9-ABB9AD03E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1372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97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184133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 ДОБРЫЙ ЧАС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УТРЕННЕЕ ШОУ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2101800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ПН-ПТ / 07:00 – 09:00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611806" y="1837686"/>
            <a:ext cx="25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Алексей Литвиненко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611806" y="2183556"/>
            <a:ext cx="7878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1CEC1C3C-FFFA-5748-8F5E-1AC1373BD2E5}"/>
              </a:ext>
            </a:extLst>
          </p:cNvPr>
          <p:cNvSpPr/>
          <p:nvPr/>
        </p:nvSpPr>
        <p:spPr>
          <a:xfrm>
            <a:off x="567721" y="2666655"/>
            <a:ext cx="1986919" cy="1450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Каждое буднее утро — это праздник! Мы предлагаем увлекательные игры с классными призами, веселые шутки, любимые мелодии и самые свежие новости.</a:t>
            </a:r>
          </a:p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И за это отличное настроение отвечает Алексей Литвиненко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5414D9-3305-68AA-885C-0589C4F6B2A3}"/>
              </a:ext>
            </a:extLst>
          </p:cNvPr>
          <p:cNvSpPr txBox="1"/>
          <p:nvPr/>
        </p:nvSpPr>
        <p:spPr>
          <a:xfrm>
            <a:off x="6272871" y="1124095"/>
            <a:ext cx="143021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75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Рубрики: </a:t>
            </a: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6FF7086E-1CD8-9756-458F-E4EABBFF056D}"/>
              </a:ext>
            </a:extLst>
          </p:cNvPr>
          <p:cNvSpPr/>
          <p:nvPr/>
        </p:nvSpPr>
        <p:spPr>
          <a:xfrm>
            <a:off x="6272870" y="1526512"/>
            <a:ext cx="211996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«Ежедневник»</a:t>
            </a:r>
            <a:b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ведущий рассказывает о наиболее интересных событиях, которые случились в истории в этот день. Все о праздниках и памятных датах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19BF1-7367-23E6-7F9F-AB66CB73142C}"/>
              </a:ext>
            </a:extLst>
          </p:cNvPr>
          <p:cNvSpPr txBox="1"/>
          <p:nvPr/>
        </p:nvSpPr>
        <p:spPr>
          <a:xfrm>
            <a:off x="6278248" y="2656051"/>
            <a:ext cx="229803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«Глобальный гороскоп»</a:t>
            </a:r>
            <a:endParaRPr lang="en-US" sz="105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39F237-2161-1156-A56F-9532432553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4743"/>
          <a:stretch/>
        </p:blipFill>
        <p:spPr>
          <a:xfrm>
            <a:off x="8167388" y="1"/>
            <a:ext cx="970659" cy="64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46132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252774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УТРЕННИЙ ЭКСПРЕСС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ПРЕДУТРЕННЕЕ ШОУ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2101800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ПН-ПТ / 06:00 – 09:00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789861" y="1979388"/>
            <a:ext cx="167930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5 071 100</a:t>
            </a:r>
            <a:r>
              <a:rPr lang="en-US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225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789861" y="2327984"/>
            <a:ext cx="16381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еженедельный охват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789861" y="2721269"/>
            <a:ext cx="2057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Никита Лебедев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789862" y="3033383"/>
            <a:ext cx="7878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781125" y="4837832"/>
            <a:ext cx="7323699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Источник: *специальный расчет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на базе данных исследования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Россия (города 100 000+), </a:t>
            </a:r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Июль – Декабрь 2023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Пн.- Пт., 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Reach Weekly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0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5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:00-07:00, (по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Мск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)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Все 1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2+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15848B-5080-6446-AF41-725C31A52714}"/>
              </a:ext>
            </a:extLst>
          </p:cNvPr>
          <p:cNvSpPr/>
          <p:nvPr/>
        </p:nvSpPr>
        <p:spPr>
          <a:xfrm>
            <a:off x="751169" y="3365589"/>
            <a:ext cx="280225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Для тех, кто просыпается раньше всех!</a:t>
            </a:r>
          </a:p>
          <a:p>
            <a:r>
              <a:rPr lang="ru-RU" sz="1050" dirty="0">
                <a:solidFill>
                  <a:srgbClr val="2B4E76"/>
                </a:solidFill>
                <a:latin typeface="Roboto" charset="0"/>
                <a:ea typeface="Roboto" charset="0"/>
                <a:cs typeface="Roboto" charset="0"/>
              </a:rPr>
              <a:t>Рулевой «Утреннего Экспресса» помогает проснуться всем «жаворонкам» страны, заряжает бодростью и создаёт хорошее настроение на целый день!  </a:t>
            </a:r>
          </a:p>
        </p:txBody>
      </p:sp>
      <p:sp>
        <p:nvSpPr>
          <p:cNvPr id="19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6272870" y="1526512"/>
            <a:ext cx="211996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«Ежедневник»</a:t>
            </a:r>
            <a:b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ведущий рассказывает о наиболее интересных событиях, которые случились в истории в этот день. Все о праздниках и памятных датах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978034-9789-404D-AE78-898C5F0DA440}"/>
              </a:ext>
            </a:extLst>
          </p:cNvPr>
          <p:cNvSpPr txBox="1"/>
          <p:nvPr/>
        </p:nvSpPr>
        <p:spPr>
          <a:xfrm>
            <a:off x="6272871" y="1124095"/>
            <a:ext cx="143021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75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Рубрики: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BDF6F3-C217-4944-9320-6477BAF599C1}"/>
              </a:ext>
            </a:extLst>
          </p:cNvPr>
          <p:cNvSpPr txBox="1"/>
          <p:nvPr/>
        </p:nvSpPr>
        <p:spPr>
          <a:xfrm>
            <a:off x="6272871" y="2594963"/>
            <a:ext cx="1597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cap="al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04:30</a:t>
            </a:r>
            <a:r>
              <a:rPr lang="en-GB" sz="1050" b="1" cap="al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| </a:t>
            </a:r>
            <a:r>
              <a:rPr lang="ru-RU" sz="1050" b="1" cap="al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05:30</a:t>
            </a:r>
            <a:r>
              <a:rPr lang="en-GB" sz="1050" b="1" cap="al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| </a:t>
            </a:r>
            <a:r>
              <a:rPr lang="ru-RU" sz="1050" b="1" cap="all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06:30</a:t>
            </a:r>
          </a:p>
        </p:txBody>
      </p:sp>
      <p:sp>
        <p:nvSpPr>
          <p:cNvPr id="26" name="Rectangle 26">
            <a:extLst>
              <a:ext uri="{FF2B5EF4-FFF2-40B4-BE49-F238E27FC236}">
                <a16:creationId xmlns:a16="http://schemas.microsoft.com/office/drawing/2014/main" id="{50E741F1-4C10-2848-8CF7-17088B182596}"/>
              </a:ext>
            </a:extLst>
          </p:cNvPr>
          <p:cNvSpPr/>
          <p:nvPr/>
        </p:nvSpPr>
        <p:spPr>
          <a:xfrm>
            <a:off x="6272871" y="2924695"/>
            <a:ext cx="20372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«Позитив»</a:t>
            </a:r>
            <a:b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слушатели делятся позитивным настроением и отличными новостями через СМС на короткий номер радиостанции</a:t>
            </a:r>
            <a:endParaRPr lang="en-US" sz="105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0A73FE-CC3C-C806-977E-EA21B688E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5257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31194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ФЕЛИЧИТА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ЕЖЕДНЕВНАЯ 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2101800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ПН-ВС / 16:00 – 17:00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700833" y="1759603"/>
            <a:ext cx="216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Андрей Белоусов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729992" y="2090669"/>
            <a:ext cx="7878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19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6389774" y="1870488"/>
            <a:ext cx="21060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Каждый день приветы 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и поздравления </a:t>
            </a:r>
            <a:br>
              <a:rPr lang="en-GB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со всей страны. </a:t>
            </a:r>
            <a:endParaRPr lang="en-GB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 Light" charset="0"/>
            </a:endParaRPr>
          </a:p>
          <a:p>
            <a:endParaRPr lang="ru-RU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 Light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Слушатели присылают СМС, оставляют заявки на сайте 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retrofm.ru</a:t>
            </a:r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, а также звонят в прямой эфир радиостанции</a:t>
            </a:r>
            <a:endParaRPr lang="en-GB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48B02F-D1A0-A691-948D-6FA14059F3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4743"/>
          <a:stretch/>
        </p:blipFill>
        <p:spPr>
          <a:xfrm>
            <a:off x="8167388" y="1"/>
            <a:ext cx="970659" cy="64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18590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31194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ВЕЧЕРИНКА 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ЕЖЕДНЕВНАЯ 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2101800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ПН-ВС / </a:t>
              </a:r>
              <a:r>
                <a:rPr lang="en-US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2</a:t>
              </a:r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3:00 – 02:00</a:t>
              </a:r>
            </a:p>
          </p:txBody>
        </p:sp>
      </p:grpSp>
      <p:sp>
        <p:nvSpPr>
          <p:cNvPr id="19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6389774" y="1768231"/>
            <a:ext cx="2370768" cy="2146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ru-RU" sz="1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«Вечеринка Ретро FM»!</a:t>
            </a:r>
          </a:p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Танцевальные суперхиты </a:t>
            </a:r>
            <a:br>
              <a:rPr lang="en-GB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уникальном живом </a:t>
            </a:r>
            <a:r>
              <a:rPr lang="ru-RU" sz="11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миксе</a:t>
            </a: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!</a:t>
            </a:r>
          </a:p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Энергичная музыка для весёлого отдыха, всё самое зажигательное и танцевальное</a:t>
            </a:r>
            <a:r>
              <a:rPr lang="en-GB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из 70х, 80х и 90х в эфире </a:t>
            </a:r>
            <a:b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Ретро FM!</a:t>
            </a:r>
          </a:p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Каждый вечер –  неповторимый дискотечный </a:t>
            </a:r>
            <a:r>
              <a:rPr lang="ru-RU" sz="11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микс</a:t>
            </a: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для всех, </a:t>
            </a:r>
            <a:br>
              <a:rPr lang="en-GB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кто любит танцы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781125" y="4838285"/>
            <a:ext cx="7431057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Источник: *специальный расчет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на базе данных исследования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Россия (города 100 000+), </a:t>
            </a:r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Июль – Декабрь 2023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Пн.-Вс., 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Reach Weekly, 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21:00-24:00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(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по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Мск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)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Все 1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2+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789861" y="1979388"/>
            <a:ext cx="167930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4 384 500</a:t>
            </a:r>
            <a:r>
              <a:rPr lang="en-US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225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789861" y="2327984"/>
            <a:ext cx="16381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еженедельный охват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D3B7FB-6BB4-EC1D-318E-FB2A824CD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0177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215725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ДОРОГИЕ ГОСТИ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ВОСКРЕСНОЕ ШОУ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1751268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ВС / 15:00 – 16:00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7A2782A-4BC5-9A43-BD0D-70524C16D125}"/>
              </a:ext>
            </a:extLst>
          </p:cNvPr>
          <p:cNvSpPr txBox="1"/>
          <p:nvPr/>
        </p:nvSpPr>
        <p:spPr>
          <a:xfrm>
            <a:off x="789861" y="2330682"/>
            <a:ext cx="167930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1 396 700</a:t>
            </a:r>
            <a:r>
              <a:rPr lang="en-US" sz="225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*</a:t>
            </a:r>
            <a:endParaRPr lang="ru-RU" sz="225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59C32-C07C-BB4A-BFEE-09B183EE1D0C}"/>
              </a:ext>
            </a:extLst>
          </p:cNvPr>
          <p:cNvSpPr txBox="1"/>
          <p:nvPr/>
        </p:nvSpPr>
        <p:spPr>
          <a:xfrm>
            <a:off x="789861" y="2679278"/>
            <a:ext cx="16478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охват 1-й программы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789861" y="3072563"/>
            <a:ext cx="1666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Максим </a:t>
            </a:r>
          </a:p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Ковалевский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789862" y="3659902"/>
            <a:ext cx="7878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19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6389774" y="1861833"/>
            <a:ext cx="2370768" cy="2187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студию приходят звёзды шоу-бизнеса, кино, телевидения, спорта и другие обладатели громких имён. </a:t>
            </a:r>
          </a:p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Знаменитым людям, привыкшим рассказывать о своих личных достижениях и роли в мировом искусстве, приходится отвечать на неожиданные и смешные вопросы, которые задают слушатели Ретро FM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E9553-AB11-0044-A28F-BC64957ED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917" y="904227"/>
            <a:ext cx="3485003" cy="423927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6B64920-7C13-CF49-B1A1-1EFB927D99B4}"/>
              </a:ext>
            </a:extLst>
          </p:cNvPr>
          <p:cNvSpPr txBox="1"/>
          <p:nvPr/>
        </p:nvSpPr>
        <p:spPr>
          <a:xfrm>
            <a:off x="781125" y="4832115"/>
            <a:ext cx="8144752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Источник: *специальный расчет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на базе данных исследования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Radio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Index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Россия (города 100 000+), Июль – Декабрь 2023, Воскресенье., 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Reach Daily, 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13:00-14:00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 (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по 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Мск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)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Все 1</a:t>
            </a:r>
            <a:r>
              <a:rPr lang="en-US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2+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397F62-0732-E1E3-B27A-DF1630090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18648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37" y="-13447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215084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БУДЬТЕ ЗДОРОВЫ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ПРОГРАММА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88304E-275D-0544-85D6-54CEEDECDBF1}"/>
              </a:ext>
            </a:extLst>
          </p:cNvPr>
          <p:cNvGrpSpPr/>
          <p:nvPr/>
        </p:nvGrpSpPr>
        <p:grpSpPr>
          <a:xfrm>
            <a:off x="778080" y="1155109"/>
            <a:ext cx="2101800" cy="323165"/>
            <a:chOff x="1443194" y="4504377"/>
            <a:chExt cx="2802401" cy="430887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06279F7-6E88-C246-BC92-11695A440387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0514E2-D674-F24E-9714-8C9EC5DE137C}"/>
                </a:ext>
              </a:extLst>
            </p:cNvPr>
            <p:cNvSpPr txBox="1"/>
            <p:nvPr/>
          </p:nvSpPr>
          <p:spPr>
            <a:xfrm>
              <a:off x="1593711" y="4570746"/>
              <a:ext cx="265188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ПН-ПТ / 10:15</a:t>
              </a:r>
            </a:p>
          </p:txBody>
        </p:sp>
      </p:grpSp>
      <p:sp>
        <p:nvSpPr>
          <p:cNvPr id="19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789862" y="1913232"/>
            <a:ext cx="271348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ru-RU" sz="1100" b="1" dirty="0">
                <a:solidFill>
                  <a:srgbClr val="00365D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Параграмма «Будьте здоровы» выходит в рамках утреннего шоу «Первая Смена»</a:t>
            </a:r>
            <a:endParaRPr lang="ru-RU" sz="1100" dirty="0">
              <a:solidFill>
                <a:srgbClr val="00365D"/>
              </a:solidFill>
              <a:latin typeface="Roboto" panose="02000000000000000000" pitchFamily="2" charset="0"/>
              <a:ea typeface="Roboto" panose="02000000000000000000" pitchFamily="2" charset="0"/>
              <a:cs typeface="Roboto Light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DE8C0-6B93-9E4A-8080-41165DD00124}"/>
              </a:ext>
            </a:extLst>
          </p:cNvPr>
          <p:cNvSpPr txBox="1"/>
          <p:nvPr/>
        </p:nvSpPr>
        <p:spPr>
          <a:xfrm>
            <a:off x="789861" y="3072563"/>
            <a:ext cx="1517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Александр </a:t>
            </a:r>
          </a:p>
          <a:p>
            <a:r>
              <a:rPr lang="ru-RU" sz="1800" spc="38" dirty="0" err="1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Джидзария</a:t>
            </a:r>
            <a:endParaRPr lang="ru-RU" sz="180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B3E54D-DC36-6747-AFDD-EAF0FDB713D9}"/>
              </a:ext>
            </a:extLst>
          </p:cNvPr>
          <p:cNvSpPr txBox="1"/>
          <p:nvPr/>
        </p:nvSpPr>
        <p:spPr>
          <a:xfrm>
            <a:off x="789862" y="3659902"/>
            <a:ext cx="7878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ведущий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6382178" y="1242588"/>
            <a:ext cx="2370768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Ретро FM понимает свою аудиторию, ее вопросы и запускает в национальном эфире программу, в которой прозвучат ответы на самые часты и важные вопросы.</a:t>
            </a:r>
          </a:p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Темой программы станет – человек и его здоровье.</a:t>
            </a:r>
          </a:p>
          <a:p>
            <a:pPr>
              <a:spcBef>
                <a:spcPts val="450"/>
              </a:spcBef>
            </a:pP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Поскольку тема важная и не простая, редакция Ретро FM обращается за ответами к эксперту – Александру </a:t>
            </a:r>
            <a:r>
              <a:rPr lang="ru-RU" sz="11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Гудисовичу</a:t>
            </a: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</a:t>
            </a:r>
            <a:r>
              <a:rPr lang="ru-RU" sz="11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Дзидзария</a:t>
            </a:r>
            <a:r>
              <a:rPr lang="ru-RU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, который даст свои профессиональные ответы.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D85F19-D0EA-82A9-1FD8-127873790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48949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46259-35E5-2948-BCE4-97EFECB6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447"/>
            <a:ext cx="9132094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26E9F7-4FFA-4C49-919A-80764149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033" y="-26894"/>
            <a:ext cx="6118634" cy="5156947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3093796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РЕГУЛЯРНЫЕ ПРОГРАММЫ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/>
              <a:t> </a:t>
            </a:r>
            <a:endParaRPr lang="x-none" sz="1013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B64920-7C13-CF49-B1A1-1EFB927D99B4}"/>
              </a:ext>
            </a:extLst>
          </p:cNvPr>
          <p:cNvSpPr txBox="1"/>
          <p:nvPr/>
        </p:nvSpPr>
        <p:spPr>
          <a:xfrm>
            <a:off x="781125" y="4832115"/>
            <a:ext cx="8144752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Москва и Сеть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67398" y="728760"/>
            <a:ext cx="300434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НОВОСТИ</a:t>
            </a:r>
          </a:p>
          <a:p>
            <a:r>
              <a:rPr lang="ru-RU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Важные и актуальные события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809484" y="2926154"/>
            <a:ext cx="36359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ПОГОДА</a:t>
            </a:r>
          </a:p>
          <a:p>
            <a:r>
              <a:rPr lang="ru-RU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Информация о погоде в Екатеринбурге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809484" y="1938809"/>
            <a:ext cx="44454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ГОЛОБАЛЬНЫЙ ГОРОСКОП</a:t>
            </a:r>
          </a:p>
          <a:p>
            <a:r>
              <a:rPr lang="ru-RU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Астрологический прогноз на предстоящий день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809484" y="3786017"/>
            <a:ext cx="28248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ПРОБКИ НА ДОРОГАХ</a:t>
            </a:r>
          </a:p>
          <a:p>
            <a:r>
              <a:rPr lang="ru-RU" b="1" spc="50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Дорожная ситуация в городе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484" y="1161320"/>
            <a:ext cx="6124781" cy="9339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Сеть </a:t>
            </a:r>
            <a:r>
              <a:rPr lang="ru-RU" sz="11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Пн-Пт</a:t>
            </a:r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: 7:00, 7:30, 8:00, 8:30*, 9:00, 9:30, 10:00, 10:30*,11:30, 12:30*, </a:t>
            </a:r>
          </a:p>
          <a:p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13:30, 15:30, 16:30, 17:30*, 18:30*, 19:30, 20:30                                   </a:t>
            </a:r>
          </a:p>
          <a:p>
            <a:r>
              <a:rPr lang="ru-RU" sz="11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Сб-Вс</a:t>
            </a:r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: </a:t>
            </a:r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8.30, 9.30, 10.30, 16.30*, 17.30*, 18.30 </a:t>
            </a:r>
          </a:p>
          <a:p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(*выпуски, разрешенные к перекрытию в регионах )</a:t>
            </a:r>
          </a:p>
          <a:p>
            <a:endParaRPr lang="ru-RU" sz="1200" b="1" dirty="0">
              <a:solidFill>
                <a:prstClr val="black">
                  <a:lumMod val="75000"/>
                  <a:lumOff val="25000"/>
                </a:prstClr>
              </a:solidFill>
              <a:latin typeface="Roboto"/>
              <a:ea typeface="Tahoma" charset="0"/>
              <a:cs typeface="Tahoma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7363" y="3376201"/>
            <a:ext cx="6124781" cy="2414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Екатеринбург</a:t>
            </a:r>
            <a:r>
              <a:rPr lang="pt-BR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, </a:t>
            </a:r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ежедневно</a:t>
            </a:r>
            <a:r>
              <a:rPr lang="pt-BR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:</a:t>
            </a:r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 7:00-22:00</a:t>
            </a:r>
            <a:endParaRPr lang="pt-BR" sz="1100" dirty="0">
              <a:solidFill>
                <a:prstClr val="black">
                  <a:lumMod val="75000"/>
                  <a:lumOff val="25000"/>
                </a:prstClr>
              </a:solidFill>
              <a:latin typeface="Roboto"/>
              <a:ea typeface="Tahoma" charset="0"/>
              <a:cs typeface="Tahoma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7361" y="2478612"/>
            <a:ext cx="6124781" cy="2414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Сб-Вс: </a:t>
            </a:r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8:06, 9:06, 10:06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7361" y="4318624"/>
            <a:ext cx="6505931" cy="2414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Екатеринбург</a:t>
            </a:r>
            <a:r>
              <a:rPr lang="pt-BR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,</a:t>
            </a:r>
            <a:r>
              <a:rPr lang="pt-BR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 </a:t>
            </a:r>
            <a:r>
              <a:rPr lang="ru-RU" sz="11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Пн-Пт</a:t>
            </a:r>
            <a:r>
              <a:rPr lang="ru-RU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Tahoma" charset="0"/>
                <a:cs typeface="Tahoma" charset="0"/>
              </a:rPr>
              <a:t>:  7:39, 8:39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15821C-3529-4F55-ED4D-7A56AE390A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4743"/>
          <a:stretch/>
        </p:blipFill>
        <p:spPr>
          <a:xfrm>
            <a:off x="8167388" y="1"/>
            <a:ext cx="970659" cy="64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16956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0">
            <a:extLst>
              <a:ext uri="{FF2B5EF4-FFF2-40B4-BE49-F238E27FC236}">
                <a16:creationId xmlns:a16="http://schemas.microsoft.com/office/drawing/2014/main" id="{F53FF7CE-D006-A246-8557-B8E8E2929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544315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ЛЕГЕНДЫ 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МЕЖДУНАРОДНЫЙ МУЗЫКАЛЬНЫЙ ФЕСТИВАЛЬ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19" name="Rectangle 26">
            <a:extLst>
              <a:ext uri="{FF2B5EF4-FFF2-40B4-BE49-F238E27FC236}">
                <a16:creationId xmlns:a16="http://schemas.microsoft.com/office/drawing/2014/main" id="{916E70B9-208A-4747-9483-5A20B0DCCCC9}"/>
              </a:ext>
            </a:extLst>
          </p:cNvPr>
          <p:cNvSpPr/>
          <p:nvPr/>
        </p:nvSpPr>
        <p:spPr>
          <a:xfrm>
            <a:off x="6395732" y="1843058"/>
            <a:ext cx="2370768" cy="2372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студию приходят звёзды шоу-бизнеса, кино, телевидения, спорта и другие обладатели громких имён. </a:t>
            </a:r>
          </a:p>
          <a:p>
            <a:pPr>
              <a:spcBef>
                <a:spcPts val="450"/>
              </a:spcBef>
            </a:pPr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Знаменитым людям, привыкшим рассказывать о своих личных достижениях и роли в мировом искусстве, приходится отвечать на неожиданные и смешные вопросы, которые задают слушатели Ретро FM.</a:t>
            </a:r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04BBC078-77C6-9746-986C-09421E1900F7}"/>
              </a:ext>
            </a:extLst>
          </p:cNvPr>
          <p:cNvSpPr/>
          <p:nvPr/>
        </p:nvSpPr>
        <p:spPr>
          <a:xfrm>
            <a:off x="5846268" y="1641545"/>
            <a:ext cx="2981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057775" algn="l"/>
              </a:tabLst>
              <a:defRPr/>
            </a:pP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Одна из самых масштабных постановочных шоу-программ в России. </a:t>
            </a:r>
          </a:p>
          <a:p>
            <a:pPr>
              <a:tabLst>
                <a:tab pos="5057775" algn="l"/>
              </a:tabLst>
              <a:defRPr/>
            </a:pP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Телевизионная премьера каждый год на крупных федеральных каналах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2CD4417-9FF9-0D4F-BBA5-FE93B663EB45}"/>
              </a:ext>
            </a:extLst>
          </p:cNvPr>
          <p:cNvSpPr/>
          <p:nvPr/>
        </p:nvSpPr>
        <p:spPr>
          <a:xfrm>
            <a:off x="5846268" y="1030809"/>
            <a:ext cx="28439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Единственный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фестиваль, 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объединяющий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звёзд сразу трёх десятилетий и 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возрождающий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легендарные имена!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FF110E5-B621-4941-82EB-821729812360}"/>
              </a:ext>
            </a:extLst>
          </p:cNvPr>
          <p:cNvSpPr/>
          <p:nvPr/>
        </p:nvSpPr>
        <p:spPr>
          <a:xfrm>
            <a:off x="-11907" y="4368628"/>
            <a:ext cx="91440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200" b="1" dirty="0">
                <a:solidFill>
                  <a:srgbClr val="4472C4">
                    <a:lumMod val="50000"/>
                  </a:srgbClr>
                </a:solidFill>
                <a:latin typeface="Roboto" charset="0"/>
                <a:ea typeface="Roboto" charset="0"/>
                <a:cs typeface="Roboto" charset="0"/>
              </a:rPr>
              <a:t>ГЛАВНОЕ НОСТАЛЬГИЧЕСКОЕ ШОУ СТРАНЫ!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E7197D9-F36B-D04C-B795-926A59677A5C}"/>
              </a:ext>
            </a:extLst>
          </p:cNvPr>
          <p:cNvSpPr/>
          <p:nvPr/>
        </p:nvSpPr>
        <p:spPr>
          <a:xfrm>
            <a:off x="1290757" y="1783969"/>
            <a:ext cx="145630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1050" b="1" dirty="0">
                <a:solidFill>
                  <a:srgbClr val="4472C4">
                    <a:lumMod val="50000"/>
                  </a:srgb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" charset="0"/>
              </a:rPr>
              <a:t>ЛЕТ</a:t>
            </a:r>
            <a:r>
              <a:rPr lang="en-US" sz="1050" b="1" dirty="0">
                <a:solidFill>
                  <a:srgbClr val="4472C4">
                    <a:lumMod val="50000"/>
                  </a:srgb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" charset="0"/>
              </a:rPr>
              <a:t> </a:t>
            </a:r>
            <a:r>
              <a:rPr lang="ru-RU" sz="1050" b="1" dirty="0">
                <a:solidFill>
                  <a:srgbClr val="4472C4">
                    <a:lumMod val="50000"/>
                  </a:srgb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" charset="0"/>
              </a:rPr>
              <a:t>ЛЕГЕНДАМ </a:t>
            </a:r>
            <a:endParaRPr lang="en-US" sz="1050" b="1" dirty="0">
              <a:solidFill>
                <a:srgbClr val="4472C4">
                  <a:lumMod val="50000"/>
                </a:srgb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" charset="0"/>
            </a:endParaRPr>
          </a:p>
          <a:p>
            <a:pPr lvl="1"/>
            <a:r>
              <a:rPr lang="ru-RU" sz="1050" b="1" dirty="0">
                <a:solidFill>
                  <a:srgbClr val="4472C4">
                    <a:lumMod val="50000"/>
                  </a:srgb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" charset="0"/>
              </a:rPr>
              <a:t>РЕТРО </a:t>
            </a:r>
            <a:r>
              <a:rPr lang="en-US" sz="1050" b="1" dirty="0">
                <a:solidFill>
                  <a:srgbClr val="4472C4">
                    <a:lumMod val="50000"/>
                  </a:srgb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" charset="0"/>
              </a:rPr>
              <a:t>FM</a:t>
            </a:r>
            <a:endParaRPr lang="ru-RU" sz="1050" b="1" dirty="0">
              <a:solidFill>
                <a:srgbClr val="4472C4">
                  <a:lumMod val="50000"/>
                </a:srgb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05F6B8-9F29-5540-9C3A-61979E2816AB}"/>
              </a:ext>
            </a:extLst>
          </p:cNvPr>
          <p:cNvSpPr txBox="1"/>
          <p:nvPr/>
        </p:nvSpPr>
        <p:spPr>
          <a:xfrm>
            <a:off x="2774475" y="979825"/>
            <a:ext cx="27380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16,5</a:t>
            </a:r>
            <a:endParaRPr lang="ru-RU" sz="7500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BDEECD-E1BC-F64D-BEE9-53BD358D1777}"/>
              </a:ext>
            </a:extLst>
          </p:cNvPr>
          <p:cNvSpPr txBox="1"/>
          <p:nvPr/>
        </p:nvSpPr>
        <p:spPr>
          <a:xfrm>
            <a:off x="4476774" y="1783969"/>
            <a:ext cx="124181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МЛН</a:t>
            </a:r>
          </a:p>
          <a:p>
            <a:r>
              <a:rPr lang="ru-RU" sz="1050" b="1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ТЕЛЕЗРИТЕЛЕЙ</a:t>
            </a:r>
            <a:br>
              <a:rPr lang="ru-RU" sz="1050" b="1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050" b="1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 РОССИИ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05F6B8-9F29-5540-9C3A-61979E2816AB}"/>
              </a:ext>
            </a:extLst>
          </p:cNvPr>
          <p:cNvSpPr txBox="1"/>
          <p:nvPr/>
        </p:nvSpPr>
        <p:spPr>
          <a:xfrm>
            <a:off x="708453" y="979825"/>
            <a:ext cx="11754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spc="38" dirty="0">
                <a:solidFill>
                  <a:srgbClr val="003A62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19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458" y="2379000"/>
            <a:ext cx="3018691" cy="198307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66446" y="2379105"/>
            <a:ext cx="2758149" cy="198543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2373" y="2379105"/>
            <a:ext cx="2871307" cy="198299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3458" y="4855472"/>
            <a:ext cx="6470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*</a:t>
            </a:r>
            <a:r>
              <a:rPr lang="ru-RU" sz="600" dirty="0" err="1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  <a:t>, TV INDEX – РОССИЯ 100К+, 25.12.2023-08.01.2024, возраст 4+, накопленный охват, рейтинг %. </a:t>
            </a:r>
          </a:p>
          <a:p>
            <a:br>
              <a:rPr lang="ru-RU" sz="600" dirty="0">
                <a:solidFill>
                  <a:schemeClr val="bg1">
                    <a:lumMod val="75000"/>
                  </a:schemeClr>
                </a:solidFill>
                <a:latin typeface="Roboto" charset="0"/>
                <a:ea typeface="Roboto" charset="0"/>
                <a:cs typeface="Roboto" charset="0"/>
              </a:rPr>
            </a:br>
            <a:endParaRPr lang="ru-RU" sz="600" dirty="0">
              <a:solidFill>
                <a:schemeClr val="bg1">
                  <a:lumMod val="75000"/>
                </a:scheme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C8005A-C9D6-C056-DFDB-0CAA8D981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9399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0">
            <a:extLst>
              <a:ext uri="{FF2B5EF4-FFF2-40B4-BE49-F238E27FC236}">
                <a16:creationId xmlns:a16="http://schemas.microsoft.com/office/drawing/2014/main" id="{3325BCC8-5D81-9349-88AD-731CB0069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46320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АББАМАНИЯ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СЛУШАТЕЛИ РЕТРО </a:t>
            </a:r>
            <a:r>
              <a:rPr lang="en-US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В ГОСТЯХ У АББА</a:t>
            </a:r>
            <a:r>
              <a:rPr lang="en-US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endParaRPr lang="ru-RU" sz="1650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pic>
        <p:nvPicPr>
          <p:cNvPr id="1026" name="Picture 2" descr="https://retrofm.ru/images/content3/site_1/2019/10/RFM_abba_mani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4" y="987912"/>
            <a:ext cx="2931306" cy="17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479" y="987912"/>
            <a:ext cx="3419856" cy="170992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070" y="987912"/>
            <a:ext cx="2743200" cy="17099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2984" y="3071293"/>
            <a:ext cx="81313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Проект Ретро 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FM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, двадцать победителей которого получают уникальный шанс отправиться в родной город легендарной группы «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ABBA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» — Стокгольм. Каждый из них сможет прожить несколько дней в стиле «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ABBA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», побывать в любимых местах участников знаменитого квартета, принять участие в специальном туре по обновленной экспозиции единственного в мире музея группы «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ABBA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The Museum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», ознакомиться со всеми достопримечательностями шведской столицы, связанными с историей легендарной четверки и, может быть, даже встретиться с участниками «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ABBA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</a:rPr>
              <a:t>» вживую!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A95525-C0EC-D3FF-4CB6-FF76D9D256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15004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0">
            <a:extLst>
              <a:ext uri="{FF2B5EF4-FFF2-40B4-BE49-F238E27FC236}">
                <a16:creationId xmlns:a16="http://schemas.microsoft.com/office/drawing/2014/main" id="{3325BCC8-5D81-9349-88AD-731CB0069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61618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ДОМОЙ К АЛЬ БАНО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НЕВЕРОЯТНЫЕ ПРИКЛЮЧЕНИЯ СЛУШАТЕЛЕЙ В ИТАЛИИ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723732-54D5-CD4B-A902-6BFC97AFD173}"/>
              </a:ext>
            </a:extLst>
          </p:cNvPr>
          <p:cNvSpPr txBox="1"/>
          <p:nvPr/>
        </p:nvSpPr>
        <p:spPr>
          <a:xfrm>
            <a:off x="466928" y="3246827"/>
            <a:ext cx="3961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</a:pP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20 победителей игры </a:t>
            </a:r>
            <a:r>
              <a:rPr 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«Домой к Аль </a:t>
            </a:r>
            <a:r>
              <a:rPr lang="ru-RU" sz="1400" b="1" dirty="0" err="1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Бано</a:t>
            </a:r>
            <a:r>
              <a:rPr 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» </a:t>
            </a: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совершают увлекательное путешествие </a:t>
            </a:r>
            <a:b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усадьбу своего кумира на юге Италии. </a:t>
            </a:r>
            <a:b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Его дом – это настоящий средневековый замок, окруженный оливковыми рощами и виноградниками!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88A128-2D6C-D441-82CF-30272D6BAE90}"/>
              </a:ext>
            </a:extLst>
          </p:cNvPr>
          <p:cNvSpPr txBox="1"/>
          <p:nvPr/>
        </p:nvSpPr>
        <p:spPr>
          <a:xfrm>
            <a:off x="4572000" y="3246827"/>
            <a:ext cx="42302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</a:pP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Хозяин встречает гостей как лучших друзей </a:t>
            </a:r>
            <a:b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и лично показывает все свои владения. Слушателей «Ретро </a:t>
            </a:r>
            <a:r>
              <a:rPr lang="en-US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FM</a:t>
            </a: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» ждут экскурсии </a:t>
            </a:r>
            <a:b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по Италии, а по вечерам – настоящее итальянское застолье в компании Аль </a:t>
            </a:r>
            <a:r>
              <a:rPr lang="ru-RU" sz="1400" dirty="0" err="1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Бано</a:t>
            </a:r>
            <a:r>
              <a:rPr lang="ru-RU" sz="14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!</a:t>
            </a: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9" y="993899"/>
            <a:ext cx="2832112" cy="188807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4366" y="993899"/>
            <a:ext cx="2737972" cy="191587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10" y="993899"/>
            <a:ext cx="3284356" cy="191587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0EA28E-C721-E9CF-DFB7-ACD6727849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32535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0">
            <a:extLst>
              <a:ext uri="{FF2B5EF4-FFF2-40B4-BE49-F238E27FC236}">
                <a16:creationId xmlns:a16="http://schemas.microsoft.com/office/drawing/2014/main" id="{F53FF7CE-D006-A246-8557-B8E8E2929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389254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ПРОГРАММЫ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КОСМИЧЕСКАЯ НЕДЕЛЯ –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 ГОДОВЩИНЕ ПОЛЕТА ГАГАРИНА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pic>
        <p:nvPicPr>
          <p:cNvPr id="20" name="Picture 8" descr="Александр Калери">
            <a:extLst>
              <a:ext uri="{FF2B5EF4-FFF2-40B4-BE49-F238E27FC236}">
                <a16:creationId xmlns:a16="http://schemas.microsoft.com/office/drawing/2014/main" id="{D3959CDF-E972-8149-A1B8-E93926926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256" y="-4251714"/>
            <a:ext cx="202740" cy="25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2F1D6EB-0EC6-5B47-91F7-A1B9CF103CC5}"/>
              </a:ext>
            </a:extLst>
          </p:cNvPr>
          <p:cNvSpPr txBox="1"/>
          <p:nvPr/>
        </p:nvSpPr>
        <p:spPr>
          <a:xfrm>
            <a:off x="776863" y="3112302"/>
            <a:ext cx="7327961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Ежегодный проект на «Ретро </a:t>
            </a:r>
            <a:r>
              <a:rPr lang="en-US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FM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», посвященный Международному Дню Космонавтики: в гостях у ведущих Утреннего шоу «Первая Смена» знаменитые космонавты, Герои СССР и России.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12 апреля, в Международный День Космонавтики, в эфире радиостанции проходит традиционный праздничный сеанс видеосвязи «Ретро </a:t>
            </a:r>
            <a:r>
              <a:rPr lang="en-US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FM-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МКС». 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течение всей недели «Ретро </a:t>
            </a:r>
            <a:r>
              <a:rPr lang="en-US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FM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» дарит фантастические подарки радиослушателям: экскурсию в Звёздный городок и Центр подготовки космонавтов, наборы космического питания и сувениры. Главным призом в суперигре «Большое космическое путешествие» является полностью оплаченный тур на Байконур на двоих на запуск пилотируемого космического корабля.</a:t>
            </a:r>
          </a:p>
        </p:txBody>
      </p:sp>
      <p:pic>
        <p:nvPicPr>
          <p:cNvPr id="1026" name="Picture 2" descr="https://sun4-15.userapi.com/impg/uURRvAd1VU9mGzmcjFegFxZnSacvUiBl69iiHA/GiYm__zAsE0.jpg?size=1440x2160&amp;quality=96&amp;sign=7ff38b6ec839c671b2a5b903bb0ef371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5" t="10079" r="12067" b="13999"/>
          <a:stretch/>
        </p:blipFill>
        <p:spPr bwMode="auto">
          <a:xfrm>
            <a:off x="649220" y="1223886"/>
            <a:ext cx="1108659" cy="16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4-12.userapi.com/impg/aBpkXylEax9Ew2zya6FWQjWy6Ok1K1324CQhYg/RyvXlxTu2xs.jpg?size=1440x2160&amp;quality=96&amp;sign=14d4e19e66099067b06f98878c0377cb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0" t="10049" r="8157" b="13374"/>
          <a:stretch/>
        </p:blipFill>
        <p:spPr bwMode="auto">
          <a:xfrm>
            <a:off x="6137108" y="1238379"/>
            <a:ext cx="1166559" cy="16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4-17.userapi.com/impf/c831109/v831109413/10aa9c/YPBeEipe2wA.jpg?size=690x1035&amp;quality=96&amp;sign=f8f881dafe2a552f5de885f6b85ad085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" t="4874" r="8918" b="9001"/>
          <a:stretch/>
        </p:blipFill>
        <p:spPr bwMode="auto">
          <a:xfrm>
            <a:off x="1764070" y="1232058"/>
            <a:ext cx="1136831" cy="169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24" y="1238379"/>
            <a:ext cx="1122788" cy="16841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536" y="1223884"/>
            <a:ext cx="3235572" cy="16986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C1CF67-6659-20EA-E0D0-2B9B69DB82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43373"/>
      </p:ext>
    </p:extLst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0">
            <a:extLst>
              <a:ext uri="{FF2B5EF4-FFF2-40B4-BE49-F238E27FC236}">
                <a16:creationId xmlns:a16="http://schemas.microsoft.com/office/drawing/2014/main" id="{FE36EB5B-7186-DB4E-8BD0-781D9D0ED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26207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КРУИЗ 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ПУТЕШЕСТВИЕ МЕЧТЫ</a:t>
            </a: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7728D7C8-584F-E449-B611-706D677CF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593" y="1056485"/>
            <a:ext cx="3656287" cy="129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1450" indent="-171450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  <a:t>Экскурсии по европейским городам </a:t>
            </a:r>
          </a:p>
          <a:p>
            <a:pPr marL="171450" indent="-171450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  <a:t>Разнообразные развлечения в компании </a:t>
            </a:r>
            <a:br>
              <a:rPr lang="en-GB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</a:br>
            <a: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  <a:t>ведущих радиостанции</a:t>
            </a:r>
          </a:p>
          <a:p>
            <a:pPr marL="171450" indent="-171450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  <a:t>Выступления российских и зарубежных </a:t>
            </a:r>
            <a:b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</a:br>
            <a: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  <a:t>артистов на борту лайнера</a:t>
            </a:r>
          </a:p>
          <a:p>
            <a:pPr marL="171450" indent="-171450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altLang="ru-RU" sz="1100" b="1" dirty="0">
                <a:solidFill>
                  <a:srgbClr val="003A62"/>
                </a:solidFill>
                <a:latin typeface="Roboto Light" charset="0"/>
                <a:ea typeface="Roboto Light" charset="0"/>
                <a:cs typeface="Roboto Light" charset="0"/>
              </a:rPr>
              <a:t>Знаменитая танцевальная «Вечеринка Ретро FM»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381004-BD05-D04E-BC70-C23300BB6340}"/>
              </a:ext>
            </a:extLst>
          </p:cNvPr>
          <p:cNvSpPr/>
          <p:nvPr/>
        </p:nvSpPr>
        <p:spPr>
          <a:xfrm>
            <a:off x="777169" y="1014876"/>
            <a:ext cx="27989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dirty="0">
                <a:solidFill>
                  <a:srgbClr val="003A6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Black" charset="0"/>
              </a:rPr>
              <a:t>Анонсирование</a:t>
            </a:r>
            <a:endParaRPr lang="ru-RU" sz="1100" dirty="0">
              <a:solidFill>
                <a:srgbClr val="003A62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Black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6A0EDF4-8ADF-6B4B-977D-B1EA1907F5EF}"/>
              </a:ext>
            </a:extLst>
          </p:cNvPr>
          <p:cNvSpPr/>
          <p:nvPr/>
        </p:nvSpPr>
        <p:spPr>
          <a:xfrm>
            <a:off x="789861" y="1654982"/>
            <a:ext cx="377704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3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Розыгрыш 20 неповторимых путешествий </a:t>
            </a:r>
            <a:br>
              <a:rPr lang="ru-RU" altLang="ru-RU" sz="13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</a:br>
            <a:r>
              <a:rPr lang="ru-RU" altLang="ru-RU" sz="1300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по Средиземному морю на двоих на борту одного из лучших круизных лайнеров в мире!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A9B45F0-A345-1247-B0B1-FF490965763F}"/>
              </a:ext>
            </a:extLst>
          </p:cNvPr>
          <p:cNvSpPr/>
          <p:nvPr/>
        </p:nvSpPr>
        <p:spPr>
          <a:xfrm>
            <a:off x="393683" y="4465638"/>
            <a:ext cx="7927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НЕЗАБЫВАЕМАЯ НЕДЕЛЯ В КОМПАНИИ ЗВЁЗД ЭСТРАДЫ И ДИДЖЕЕВ «РЕТРО </a:t>
            </a:r>
            <a:r>
              <a:rPr lang="en-US" alt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FM</a:t>
            </a:r>
            <a:r>
              <a:rPr lang="ru-RU" alt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»! </a:t>
            </a:r>
          </a:p>
        </p:txBody>
      </p:sp>
      <p:grpSp>
        <p:nvGrpSpPr>
          <p:cNvPr id="34" name="Group 20">
            <a:extLst>
              <a:ext uri="{FF2B5EF4-FFF2-40B4-BE49-F238E27FC236}">
                <a16:creationId xmlns:a16="http://schemas.microsoft.com/office/drawing/2014/main" id="{D466C4DF-2A33-024A-B3F6-97006D10A22D}"/>
              </a:ext>
            </a:extLst>
          </p:cNvPr>
          <p:cNvGrpSpPr/>
          <p:nvPr/>
        </p:nvGrpSpPr>
        <p:grpSpPr>
          <a:xfrm>
            <a:off x="778080" y="1293135"/>
            <a:ext cx="2869359" cy="323166"/>
            <a:chOff x="1443194" y="4504377"/>
            <a:chExt cx="2763264" cy="430887"/>
          </a:xfrm>
        </p:grpSpPr>
        <p:sp>
          <p:nvSpPr>
            <p:cNvPr id="35" name="Rounded Rectangle 23">
              <a:extLst>
                <a:ext uri="{FF2B5EF4-FFF2-40B4-BE49-F238E27FC236}">
                  <a16:creationId xmlns:a16="http://schemas.microsoft.com/office/drawing/2014/main" id="{6C6D4241-EE34-C94B-98DE-44F31ED06BEB}"/>
                </a:ext>
              </a:extLst>
            </p:cNvPr>
            <p:cNvSpPr/>
            <p:nvPr/>
          </p:nvSpPr>
          <p:spPr>
            <a:xfrm>
              <a:off x="1443194" y="4504377"/>
              <a:ext cx="2487871" cy="430887"/>
            </a:xfrm>
            <a:prstGeom prst="roundRect">
              <a:avLst>
                <a:gd name="adj" fmla="val 50000"/>
              </a:avLst>
            </a:prstGeom>
            <a:solidFill>
              <a:srgbClr val="003A63"/>
            </a:solidFill>
            <a:ln>
              <a:noFill/>
            </a:ln>
            <a:effectLst>
              <a:outerShdw blurRad="571500" dist="190500" dir="2400000" algn="ctr" rotWithShape="0">
                <a:srgbClr val="003A63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013">
                <a:solidFill>
                  <a:prstClr val="white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531B87-8903-244A-AB84-E29ABC187960}"/>
                </a:ext>
              </a:extLst>
            </p:cNvPr>
            <p:cNvSpPr txBox="1"/>
            <p:nvPr/>
          </p:nvSpPr>
          <p:spPr>
            <a:xfrm>
              <a:off x="1554574" y="4570746"/>
              <a:ext cx="26518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spc="38" dirty="0">
                  <a:solidFill>
                    <a:prstClr val="white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НАЦИОНАЛЬНЫЙ ЭФИР</a:t>
              </a:r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29" y="2422700"/>
            <a:ext cx="2790498" cy="20114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lum contrast="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0444" y="2438692"/>
            <a:ext cx="2645612" cy="20090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6940" y="2427052"/>
            <a:ext cx="3443504" cy="200275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0E5EC8-BF7F-A582-49C4-70112AFED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27716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0">
            <a:extLst>
              <a:ext uri="{FF2B5EF4-FFF2-40B4-BE49-F238E27FC236}">
                <a16:creationId xmlns:a16="http://schemas.microsoft.com/office/drawing/2014/main" id="{FE36EB5B-7186-DB4E-8BD0-781D9D0ED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" y="0"/>
            <a:ext cx="9132094" cy="514350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A9B45F0-A345-1247-B0B1-FF490965763F}"/>
              </a:ext>
            </a:extLst>
          </p:cNvPr>
          <p:cNvSpPr/>
          <p:nvPr/>
        </p:nvSpPr>
        <p:spPr>
          <a:xfrm>
            <a:off x="583796" y="4749060"/>
            <a:ext cx="7927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НЕЗАБЫВАЕМЫЙ УИКЭНД В КОМПАНИИ ЗВЁЗД ЭСТРАДЫ И ДИДЖЕЕВ РЕТРО </a:t>
            </a:r>
            <a:r>
              <a:rPr lang="en-US" alt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FM</a:t>
            </a:r>
            <a:r>
              <a:rPr lang="ru-RU" altLang="ru-RU" sz="1400" b="1" dirty="0">
                <a:solidFill>
                  <a:srgbClr val="003A62"/>
                </a:solidFill>
                <a:latin typeface="Roboto" panose="02000000000000000000" pitchFamily="2" charset="0"/>
                <a:ea typeface="Roboto" panose="02000000000000000000" pitchFamily="2" charset="0"/>
                <a:cs typeface="Roboto Black" charset="0"/>
              </a:rPr>
              <a:t>!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490" y="704364"/>
            <a:ext cx="467151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канун бархатного сезона радиостанция Ретро FM предлагает своим слушателям</a:t>
            </a:r>
            <a:r>
              <a:rPr lang="en-US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-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и всем желающим -  провести последние теплые деньки осени вместе, 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 компании ди-джеев Ретро FM и любимых артистов, 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на солнечном «ПЛЯЖЕ РЕТРО FM»!</a:t>
            </a:r>
          </a:p>
          <a:p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«ПЛЯЖ РЕТРО FM»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- это незабываемый отдых на морском побережье в пятизвездочном отеле с ностальгической развлекательной программой!</a:t>
            </a:r>
          </a:p>
          <a:p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Каждый день: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•Конкурсы, игры и пляжная анимация с участием любимых артистов и ди-джеев Ретро FM, фирменные подарки от радиостанции</a:t>
            </a:r>
          </a:p>
          <a:p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Каждый вечер: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•Выступления российских артистов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•Выступления звезд мировой эстрады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•Зажигательная «Вечеринка Ретро FM» с танцами до утра под хиты 70х, 80х и 90х</a:t>
            </a:r>
          </a:p>
        </p:txBody>
      </p:sp>
      <p:sp>
        <p:nvSpPr>
          <p:cNvPr id="3" name="AutoShape 2" descr="https://pibig.info/uploads/posts/2021-06/1623599102_31-pibig_info-p-plyazh-varadero-na-kube-priroda-krasivo-fo-32.jpg"/>
          <p:cNvSpPr>
            <a:spLocks noChangeAspect="1" noChangeArrowheads="1"/>
          </p:cNvSpPr>
          <p:nvPr/>
        </p:nvSpPr>
        <p:spPr bwMode="auto">
          <a:xfrm>
            <a:off x="5350038" y="1630669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013">
              <a:solidFill>
                <a:prstClr val="black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53303" y="2848045"/>
            <a:ext cx="8839136" cy="1876509"/>
            <a:chOff x="153303" y="2848045"/>
            <a:chExt cx="8839136" cy="187650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83" t="341" r="383" b="-341"/>
            <a:stretch/>
          </p:blipFill>
          <p:spPr>
            <a:xfrm>
              <a:off x="5679001" y="2860745"/>
              <a:ext cx="3313438" cy="186380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303" y="2850108"/>
              <a:ext cx="2801580" cy="1860751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421" y="2848045"/>
              <a:ext cx="3390900" cy="1863299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4671139" y="706884"/>
            <a:ext cx="424946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Розыгрыш 20 приглашений в национальном эфире для слушателей в течение 2 недель, анонсы с упоминанием коммерческого партнёра в течение 2-3 недель в период проведения проекта, сувенирная продукция с логотипом партнёра, </a:t>
            </a:r>
            <a:r>
              <a:rPr lang="ru-RU" sz="900" dirty="0" err="1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брендинг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 в локациях поездки (возможны дополнительные опции, настроенные под бренд партнера). 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При наличии заинтересованного туроператора-партнера, возможна опция разработки и продажи специального туристического пакета для всех желающих присоединиться к проекту, с условием получения радиостанцией "комиссии" за каждую проданную путевку.  </a:t>
            </a:r>
          </a:p>
          <a:p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Развлекательная программа в отеле в рамках проекта «Пляж Ретро FM» проходит с четверга по воскресенье. Туры для слушателей и участников игры предоставляются в формате «7 дней, 7 ночей» (</a:t>
            </a:r>
            <a:r>
              <a:rPr lang="ru-RU" sz="900" dirty="0" err="1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Вс-Сб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charset="0"/>
              </a:rPr>
              <a:t>).</a:t>
            </a:r>
          </a:p>
          <a:p>
            <a:endParaRPr lang="ru-RU" sz="900" dirty="0">
              <a:solidFill>
                <a:srgbClr val="5B9BD5">
                  <a:lumMod val="5000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 Ligh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79" y="210465"/>
            <a:ext cx="1969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ПЛЯЖ 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003A63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8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CDF431-B75A-53EB-9870-54D00EB5B4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07714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0">
            <a:extLst>
              <a:ext uri="{FF2B5EF4-FFF2-40B4-BE49-F238E27FC236}">
                <a16:creationId xmlns:a16="http://schemas.microsoft.com/office/drawing/2014/main" id="{11ECA2F9-CF34-7A41-9B8F-24B4C5CF3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80" y="210465"/>
            <a:ext cx="125117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</a:p>
          <a:p>
            <a:r>
              <a:rPr lang="en-US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DIGITAL</a:t>
            </a:r>
            <a:endParaRPr lang="ru-RU" sz="1650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E739CE-5374-3942-A0C0-4D6E013FCADA}"/>
              </a:ext>
            </a:extLst>
          </p:cNvPr>
          <p:cNvSpPr txBox="1"/>
          <p:nvPr/>
        </p:nvSpPr>
        <p:spPr>
          <a:xfrm>
            <a:off x="838191" y="2282946"/>
            <a:ext cx="1014060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 b="1" spc="38" dirty="0">
                <a:solidFill>
                  <a:srgbClr val="A4A3A4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RETROFM.RU</a:t>
            </a:r>
            <a:endParaRPr lang="ru-RU" sz="975" b="1" spc="38" dirty="0">
              <a:solidFill>
                <a:srgbClr val="A4A3A4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43CBD8-36D1-1144-AC29-C039BA433B88}"/>
              </a:ext>
            </a:extLst>
          </p:cNvPr>
          <p:cNvSpPr txBox="1"/>
          <p:nvPr/>
        </p:nvSpPr>
        <p:spPr>
          <a:xfrm>
            <a:off x="802910" y="2842061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3</a:t>
            </a:r>
            <a:r>
              <a:rPr lang="ru-RU" sz="24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32 164</a:t>
            </a:r>
            <a:endParaRPr lang="ru-RU" sz="1575" b="1" baseline="30000" dirty="0">
              <a:solidFill>
                <a:srgbClr val="BA3B1D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266B16-5908-FC44-818F-4A571D1207F9}"/>
              </a:ext>
            </a:extLst>
          </p:cNvPr>
          <p:cNvSpPr txBox="1"/>
          <p:nvPr/>
        </p:nvSpPr>
        <p:spPr>
          <a:xfrm>
            <a:off x="802911" y="3190657"/>
            <a:ext cx="16285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посетителей в месяц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36AFDF-0FBF-734E-9843-00B6AAEFD564}"/>
              </a:ext>
            </a:extLst>
          </p:cNvPr>
          <p:cNvSpPr txBox="1"/>
          <p:nvPr/>
        </p:nvSpPr>
        <p:spPr>
          <a:xfrm>
            <a:off x="802910" y="3622869"/>
            <a:ext cx="1584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BA3B1D"/>
                </a:solidFill>
                <a:latin typeface="Roboto Black" charset="0"/>
                <a:ea typeface="Roboto Black" charset="0"/>
                <a:cs typeface="Roboto Black" charset="0"/>
              </a:rPr>
              <a:t>2 221 129</a:t>
            </a:r>
            <a:endParaRPr lang="ru-RU" sz="1575" b="1" baseline="30000" dirty="0">
              <a:solidFill>
                <a:srgbClr val="BA3B1D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8BBC5F-47CD-2F4B-8C40-7BE01BA86C9C}"/>
              </a:ext>
            </a:extLst>
          </p:cNvPr>
          <p:cNvSpPr txBox="1"/>
          <p:nvPr/>
        </p:nvSpPr>
        <p:spPr>
          <a:xfrm>
            <a:off x="802910" y="3971465"/>
            <a:ext cx="13269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показов в месяц</a:t>
            </a:r>
            <a:endParaRPr lang="ru-RU" sz="105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BFC35A-43EB-6846-85F3-94AA28E0B330}"/>
              </a:ext>
            </a:extLst>
          </p:cNvPr>
          <p:cNvSpPr txBox="1"/>
          <p:nvPr/>
        </p:nvSpPr>
        <p:spPr>
          <a:xfrm>
            <a:off x="3831749" y="2553822"/>
            <a:ext cx="11849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505 178</a:t>
            </a:r>
            <a:endParaRPr lang="ru-RU" sz="2100" b="1" baseline="30000" dirty="0">
              <a:solidFill>
                <a:srgbClr val="003A63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648061-78A0-F147-9DF3-B2DE53A0DFF5}"/>
              </a:ext>
            </a:extLst>
          </p:cNvPr>
          <p:cNvSpPr txBox="1"/>
          <p:nvPr/>
        </p:nvSpPr>
        <p:spPr>
          <a:xfrm>
            <a:off x="3855813" y="2904997"/>
            <a:ext cx="1113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ПОДПИСЧИКОВ</a:t>
            </a:r>
            <a:endParaRPr lang="ru-RU" sz="9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C9C5A-3570-904E-92CD-F6174910D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616" y="2146446"/>
            <a:ext cx="410384" cy="41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B71F63-EC3A-5F4C-B34B-1E49912B1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447" y="2103719"/>
            <a:ext cx="410384" cy="41038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584C3F2A-EE64-FC46-9122-0AD1EB54FD3E}"/>
              </a:ext>
            </a:extLst>
          </p:cNvPr>
          <p:cNvSpPr txBox="1"/>
          <p:nvPr/>
        </p:nvSpPr>
        <p:spPr>
          <a:xfrm>
            <a:off x="5852169" y="2511095"/>
            <a:ext cx="11849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2</a:t>
            </a:r>
            <a:r>
              <a:rPr lang="ru-RU" sz="2100" b="1" dirty="0">
                <a:solidFill>
                  <a:srgbClr val="003A63"/>
                </a:solidFill>
                <a:latin typeface="Roboto Black" charset="0"/>
                <a:ea typeface="Roboto Black" charset="0"/>
                <a:cs typeface="Roboto Black" charset="0"/>
              </a:rPr>
              <a:t>82 365</a:t>
            </a:r>
            <a:endParaRPr lang="ru-RU" sz="2100" b="1" baseline="30000" dirty="0">
              <a:solidFill>
                <a:srgbClr val="003A63"/>
              </a:solidFill>
              <a:latin typeface="Roboto Black" charset="0"/>
              <a:ea typeface="Roboto Black" charset="0"/>
              <a:cs typeface="Roboto Black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282871A-05F4-BA4A-8558-6354E053A360}"/>
              </a:ext>
            </a:extLst>
          </p:cNvPr>
          <p:cNvSpPr txBox="1"/>
          <p:nvPr/>
        </p:nvSpPr>
        <p:spPr>
          <a:xfrm>
            <a:off x="5887883" y="2874686"/>
            <a:ext cx="1113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spc="38" dirty="0">
                <a:solidFill>
                  <a:srgbClr val="003A6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ПОДПИСЧИКОВ</a:t>
            </a:r>
            <a:endParaRPr lang="ru-RU" sz="900" spc="38" dirty="0">
              <a:solidFill>
                <a:srgbClr val="BA3B1D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784888" y="4831817"/>
            <a:ext cx="6025346" cy="18466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685783"/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Данные</a:t>
            </a:r>
            <a:r>
              <a:rPr lang="en-US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ru-RU" sz="600" dirty="0" err="1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соцсетей</a:t>
            </a:r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 на Декабрь 2023. Данные сайта: Июль – Декабрь 2023.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2406B4-0C71-94FA-8AF6-463D99CD2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7DCA2D-3557-164E-6E3F-8B34D3FEFF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06" y="844389"/>
            <a:ext cx="2007826" cy="17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0036"/>
      </p:ext>
    </p:extLst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0">
            <a:extLst>
              <a:ext uri="{FF2B5EF4-FFF2-40B4-BE49-F238E27FC236}">
                <a16:creationId xmlns:a16="http://schemas.microsoft.com/office/drawing/2014/main" id="{6E3EA478-B4E0-3740-A600-790340402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9132094" cy="51435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C0A4C15-E607-704F-9355-0A7920367507}"/>
              </a:ext>
            </a:extLst>
          </p:cNvPr>
          <p:cNvSpPr txBox="1"/>
          <p:nvPr/>
        </p:nvSpPr>
        <p:spPr>
          <a:xfrm>
            <a:off x="88059" y="210465"/>
            <a:ext cx="541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50" b="1" spc="38" dirty="0">
                <a:solidFill>
                  <a:srgbClr val="BB3C1B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E5019F-C20A-2641-9EE7-F0B00FA704C9}"/>
              </a:ext>
            </a:extLst>
          </p:cNvPr>
          <p:cNvSpPr txBox="1"/>
          <p:nvPr/>
        </p:nvSpPr>
        <p:spPr>
          <a:xfrm>
            <a:off x="778080" y="210465"/>
            <a:ext cx="381386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50" b="1" spc="38" dirty="0">
                <a:solidFill>
                  <a:srgbClr val="003A63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КОНКУРЕНТНЫЕ ПРЕИМУЩЕСТВА</a:t>
            </a:r>
          </a:p>
          <a:p>
            <a:r>
              <a:rPr lang="ru-RU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РЕТРО </a:t>
            </a:r>
            <a:r>
              <a:rPr lang="en-US" sz="1650" b="1" spc="38" dirty="0">
                <a:solidFill>
                  <a:srgbClr val="BA3B1D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FM</a:t>
            </a:r>
            <a:endParaRPr lang="ru-RU" sz="1650" b="1" spc="38" dirty="0">
              <a:solidFill>
                <a:srgbClr val="BA3B1D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CA4EBF0B-82E5-054B-AF9E-5DED8288FB9A}"/>
              </a:ext>
            </a:extLst>
          </p:cNvPr>
          <p:cNvSpPr/>
          <p:nvPr/>
        </p:nvSpPr>
        <p:spPr>
          <a:xfrm>
            <a:off x="611806" y="253005"/>
            <a:ext cx="178055" cy="227983"/>
          </a:xfrm>
          <a:prstGeom prst="parallelogram">
            <a:avLst>
              <a:gd name="adj" fmla="val 80977"/>
            </a:avLst>
          </a:prstGeom>
          <a:solidFill>
            <a:srgbClr val="BB3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prstClr val="white"/>
                </a:solidFill>
              </a:rPr>
              <a:t> </a:t>
            </a:r>
            <a:endParaRPr lang="x-none" sz="1013" dirty="0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63360" y="3237148"/>
            <a:ext cx="30026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450"/>
              </a:spcAft>
            </a:pP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КРУПНЫЕ ПРОМО-АКЦИИ </a:t>
            </a:r>
            <a:br>
              <a:rPr lang="en-GB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С УЧАСТИЕМ СУПЕРЗВЕЗД, </a:t>
            </a:r>
            <a:br>
              <a:rPr lang="en-GB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С ШИРОКИМИ</a:t>
            </a:r>
            <a:r>
              <a:rPr lang="en-GB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</a:t>
            </a: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ВОЗМОЖНОСТЯМИ ДЛЯ ПАРТНЕРСТВА</a:t>
            </a:r>
          </a:p>
        </p:txBody>
      </p:sp>
      <p:sp>
        <p:nvSpPr>
          <p:cNvPr id="19" name="Прямоугольник 13"/>
          <p:cNvSpPr/>
          <p:nvPr/>
        </p:nvSpPr>
        <p:spPr>
          <a:xfrm>
            <a:off x="1366724" y="1356277"/>
            <a:ext cx="22097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ТОП 5 В РОССИИ* </a:t>
            </a:r>
            <a:endParaRPr lang="en-US" sz="1100" b="1" dirty="0">
              <a:solidFill>
                <a:srgbClr val="2B4E76"/>
              </a:solidFill>
              <a:latin typeface="Roboto" panose="02000000000000000000" pitchFamily="2" charset="0"/>
              <a:ea typeface="Roboto" panose="02000000000000000000" pitchFamily="2" charset="0"/>
              <a:cs typeface="Roboto" charset="0"/>
            </a:endParaRPr>
          </a:p>
          <a:p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ТОП 5 В ЕКАТЕРИНБУРГЕ**</a:t>
            </a:r>
          </a:p>
        </p:txBody>
      </p:sp>
      <p:sp>
        <p:nvSpPr>
          <p:cNvPr id="20" name="Прямоугольник 13"/>
          <p:cNvSpPr/>
          <p:nvPr/>
        </p:nvSpPr>
        <p:spPr>
          <a:xfrm>
            <a:off x="1360396" y="2341745"/>
            <a:ext cx="20653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450"/>
              </a:spcAft>
            </a:pP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МУЗЫКАЛЬНЫЙ ФОРМАТ</a:t>
            </a:r>
            <a:r>
              <a:rPr lang="en-GB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 </a:t>
            </a: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– </a:t>
            </a:r>
            <a:r>
              <a:rPr lang="en-US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GOLD</a:t>
            </a:r>
          </a:p>
        </p:txBody>
      </p:sp>
      <p:sp>
        <p:nvSpPr>
          <p:cNvPr id="21" name="Прямоугольник 13"/>
          <p:cNvSpPr/>
          <p:nvPr/>
        </p:nvSpPr>
        <p:spPr>
          <a:xfrm>
            <a:off x="5063360" y="1360378"/>
            <a:ext cx="24954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450"/>
              </a:spcAft>
            </a:pP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ЯРКИЙ, СИЛЬНЫЙ </a:t>
            </a:r>
            <a:br>
              <a:rPr lang="en-GB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</a:b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И ПОНЯТНЫЙ ИМИДЖ</a:t>
            </a:r>
            <a:endParaRPr lang="en-US" sz="1100" b="1" dirty="0">
              <a:solidFill>
                <a:srgbClr val="2B4E76"/>
              </a:solidFill>
              <a:latin typeface="Roboto" panose="02000000000000000000" pitchFamily="2" charset="0"/>
              <a:ea typeface="Roboto" panose="02000000000000000000" pitchFamily="2" charset="0"/>
              <a:cs typeface="Roboto" charset="0"/>
            </a:endParaRPr>
          </a:p>
        </p:txBody>
      </p:sp>
      <p:sp>
        <p:nvSpPr>
          <p:cNvPr id="22" name="Прямоугольник 13"/>
          <p:cNvSpPr/>
          <p:nvPr/>
        </p:nvSpPr>
        <p:spPr>
          <a:xfrm>
            <a:off x="1324285" y="3239943"/>
            <a:ext cx="227515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450"/>
              </a:spcAft>
            </a:pP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ВЫСОКОКАЧЕСТВЕННАЯ И ПЛАТЕЖЕСПОСОБНАЯ АУДИТОРИЯ</a:t>
            </a:r>
          </a:p>
        </p:txBody>
      </p:sp>
      <p:sp>
        <p:nvSpPr>
          <p:cNvPr id="23" name="Прямоугольник 13"/>
          <p:cNvSpPr/>
          <p:nvPr/>
        </p:nvSpPr>
        <p:spPr>
          <a:xfrm>
            <a:off x="5063360" y="2194888"/>
            <a:ext cx="278700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450"/>
              </a:spcAft>
            </a:pPr>
            <a:r>
              <a:rPr lang="ru-RU" sz="1100" b="1" dirty="0">
                <a:solidFill>
                  <a:srgbClr val="2B4E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charset="0"/>
              </a:rPr>
              <a:t>СОБСТВЕННЫЕ КОНЦЕРТНЫЕ БРЕНДЫ НАЦИОНАЛЬНОГО МАСШТАБА</a:t>
            </a:r>
          </a:p>
        </p:txBody>
      </p:sp>
      <p:pic>
        <p:nvPicPr>
          <p:cNvPr id="25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730" y="1277324"/>
            <a:ext cx="413341" cy="413341"/>
          </a:xfrm>
          <a:prstGeom prst="rect">
            <a:avLst/>
          </a:prstGeom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5" y="2277736"/>
            <a:ext cx="525198" cy="525198"/>
          </a:xfrm>
          <a:prstGeom prst="rect">
            <a:avLst/>
          </a:prstGeom>
        </p:spPr>
      </p:pic>
      <p:pic>
        <p:nvPicPr>
          <p:cNvPr id="27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730" y="3347692"/>
            <a:ext cx="430146" cy="406166"/>
          </a:xfrm>
          <a:prstGeom prst="rect">
            <a:avLst/>
          </a:prstGeom>
        </p:spPr>
      </p:pic>
      <p:pic>
        <p:nvPicPr>
          <p:cNvPr id="28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979" y="2283843"/>
            <a:ext cx="514589" cy="514587"/>
          </a:xfrm>
          <a:prstGeom prst="rect">
            <a:avLst/>
          </a:prstGeom>
        </p:spPr>
      </p:pic>
      <p:pic>
        <p:nvPicPr>
          <p:cNvPr id="29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024" y="3303225"/>
            <a:ext cx="381142" cy="38114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8711" y="1339949"/>
            <a:ext cx="594649" cy="53544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6F9AB1-879C-8846-92A5-76EB9065B409}"/>
              </a:ext>
            </a:extLst>
          </p:cNvPr>
          <p:cNvSpPr txBox="1"/>
          <p:nvPr/>
        </p:nvSpPr>
        <p:spPr>
          <a:xfrm>
            <a:off x="796893" y="4740693"/>
            <a:ext cx="7458237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*Источник: </a:t>
            </a:r>
            <a:r>
              <a:rPr lang="en-US" sz="600" dirty="0" err="1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Mediascope</a:t>
            </a:r>
            <a:r>
              <a:rPr lang="en-US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, Radio Index, </a:t>
            </a:r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Россия (города 100 000+), Июль – Декабрь 2023, Ежедневный охват, Еженедельный охват, Все 12+</a:t>
            </a:r>
            <a:r>
              <a:rPr lang="en-US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;</a:t>
            </a:r>
            <a:endParaRPr lang="ru-RU" sz="600" dirty="0">
              <a:solidFill>
                <a:prstClr val="white">
                  <a:lumMod val="75000"/>
                </a:prstClr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ru-RU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**Екатеринбург, Январь – Декабрь 2023, Ежедневый охват, Все 12+</a:t>
            </a:r>
            <a:r>
              <a:rPr lang="en-US" sz="600" dirty="0">
                <a:solidFill>
                  <a:prstClr val="white">
                    <a:lumMod val="75000"/>
                  </a:prstClr>
                </a:solidFill>
                <a:latin typeface="Roboto" charset="0"/>
                <a:ea typeface="Roboto" charset="0"/>
                <a:cs typeface="Roboto" charset="0"/>
              </a:rPr>
              <a:t>;</a:t>
            </a:r>
            <a:endParaRPr lang="ru-RU" sz="600" dirty="0">
              <a:solidFill>
                <a:prstClr val="white">
                  <a:lumMod val="75000"/>
                </a:prstClr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DA3320-DDE3-030C-C70F-33F1DBCB60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7388" y="0"/>
            <a:ext cx="970659" cy="8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36817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6" name="Rectangle 36"/>
          <p:cNvSpPr/>
          <p:nvPr/>
        </p:nvSpPr>
        <p:spPr>
          <a:xfrm>
            <a:off x="1784215" y="4326819"/>
            <a:ext cx="7650850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620014,</a:t>
            </a:r>
            <a:r>
              <a:rPr lang="ru-RU" sz="1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Свердловская</a:t>
            </a:r>
            <a:r>
              <a:rPr lang="ru-RU"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область,</a:t>
            </a:r>
            <a:r>
              <a:rPr lang="ru-RU" sz="1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г.</a:t>
            </a:r>
            <a:r>
              <a:rPr lang="ru-RU" sz="1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Екатеринбург,</a:t>
            </a:r>
            <a:r>
              <a:rPr lang="ru-RU" sz="1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ул.</a:t>
            </a:r>
            <a:r>
              <a:rPr lang="ru-RU" sz="1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r>
              <a:rPr lang="ru-RU"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марта,</a:t>
            </a:r>
            <a:r>
              <a:rPr lang="ru-RU"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стр.</a:t>
            </a:r>
            <a:r>
              <a:rPr lang="ru-RU" sz="1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37,</a:t>
            </a:r>
            <a:r>
              <a:rPr lang="ru-RU" sz="1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оф.</a:t>
            </a:r>
            <a:r>
              <a:rPr lang="ru-RU" sz="1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410.</a:t>
            </a:r>
            <a:r>
              <a:rPr lang="ru-RU" sz="1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                Телефон</a:t>
            </a:r>
            <a:r>
              <a:rPr lang="ru-RU" sz="1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+7</a:t>
            </a:r>
            <a:r>
              <a:rPr lang="ru-RU" sz="12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343</a:t>
            </a:r>
            <a:r>
              <a:rPr lang="ru-RU" sz="1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285-99-08</a:t>
            </a:r>
            <a:endParaRPr lang="ru-RU" sz="1200" dirty="0">
              <a:latin typeface="Microsoft Sans Serif"/>
              <a:cs typeface="Microsoft Sans Serif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04" y="3216649"/>
            <a:ext cx="7654192" cy="13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19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56781</TotalTime>
  <Words>2420</Words>
  <Application>Microsoft Office PowerPoint</Application>
  <PresentationFormat>Экран (16:9)</PresentationFormat>
  <Paragraphs>404</Paragraphs>
  <Slides>29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Roboto</vt:lpstr>
      <vt:lpstr>Calibri Light</vt:lpstr>
      <vt:lpstr>Roboto Light</vt:lpstr>
      <vt:lpstr>Microsoft Sans Serif</vt:lpstr>
      <vt:lpstr>Arial</vt:lpstr>
      <vt:lpstr>Calibri</vt:lpstr>
      <vt:lpstr>Roboto Black</vt:lpstr>
      <vt:lpstr>Roboto Medium</vt:lpstr>
      <vt:lpstr>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User5</cp:lastModifiedBy>
  <cp:revision>989</cp:revision>
  <cp:lastPrinted>2019-09-06T15:39:11Z</cp:lastPrinted>
  <dcterms:created xsi:type="dcterms:W3CDTF">2018-08-15T14:19:24Z</dcterms:created>
  <dcterms:modified xsi:type="dcterms:W3CDTF">2024-10-09T08:13:05Z</dcterms:modified>
</cp:coreProperties>
</file>